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2"/>
    <p:sldMasterId id="2147483672" r:id="rId3"/>
    <p:sldMasterId id="2147483684" r:id="rId4"/>
    <p:sldMasterId id="2147483696" r:id="rId5"/>
  </p:sldMasterIdLst>
  <p:notesMasterIdLst>
    <p:notesMasterId r:id="rId60"/>
  </p:notesMasterIdLst>
  <p:handoutMasterIdLst>
    <p:handoutMasterId r:id="rId61"/>
  </p:handout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98" r:id="rId24"/>
    <p:sldId id="281" r:id="rId25"/>
    <p:sldId id="276" r:id="rId26"/>
    <p:sldId id="277" r:id="rId27"/>
    <p:sldId id="278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79" r:id="rId43"/>
    <p:sldId id="280" r:id="rId44"/>
    <p:sldId id="282" r:id="rId45"/>
    <p:sldId id="283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9" r:id="rId55"/>
    <p:sldId id="310" r:id="rId56"/>
    <p:sldId id="307" r:id="rId57"/>
    <p:sldId id="308" r:id="rId58"/>
    <p:sldId id="311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309" autoAdjust="0"/>
    <p:restoredTop sz="94660"/>
  </p:normalViewPr>
  <p:slideViewPr>
    <p:cSldViewPr snapToGrid="0">
      <p:cViewPr varScale="1">
        <p:scale>
          <a:sx n="62" d="100"/>
          <a:sy n="62" d="100"/>
        </p:scale>
        <p:origin x="-8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CEEBDA6D-DC69-4DCE-BAF7-6763517D3376}" type="datetimeFigureOut">
              <a:rPr lang="he-IL"/>
              <a:pPr algn="r" rtl="1"/>
              <a:t>כ'/כסלו/תשע"ז</a:t>
            </a:fld>
            <a:endParaRPr lang="he-IL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B2977E94-A6AB-4E02-8E43-E89F9CF4757F}" type="slidenum">
              <a:rPr lang="he-IL"/>
              <a:pPr algn="r" rtl="1"/>
              <a:t>‹N›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237F6C43-988E-4257-9A1C-C162EF036D58}" type="datetimeFigureOut">
              <a:rPr lang="it-IT"/>
              <a:pPr algn="r" rtl="1"/>
              <a:t>20/12/2016</a:t>
            </a:fld>
            <a:endParaRPr lang="he-IL"/>
          </a:p>
        </p:txBody>
      </p:sp>
      <p:sp>
        <p:nvSpPr>
          <p:cNvPr id="4" name="מציין מיקום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he-IL"/>
          </a:p>
        </p:txBody>
      </p:sp>
      <p:sp>
        <p:nvSpPr>
          <p:cNvPr id="5" name="מציין מיקום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DED491D0-8E1B-49C7-849B-A28568D94497}" type="slidenum">
              <a:rPr/>
              <a:pPr algn="r" rtl="1"/>
              <a:t>‹N›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D6029-B339-46E0-A710-F4425BE9464A}" type="slidenum">
              <a:rPr lang="it-IT" smtClean="0">
                <a:solidFill>
                  <a:prstClr val="black"/>
                </a:solidFill>
              </a:rPr>
              <a:pPr/>
              <a:t>49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5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he-IL" smtClean="0"/>
              <a:pPr rtl="1"/>
              <a:t>כ'/כסלו/תשע"ז</a:t>
            </a:fld>
            <a:endParaRPr lang="he-I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 lang="he-IL" smtClean="0"/>
              <a:pPr rtl="1"/>
              <a:t>‹N›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14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he-IL" smtClean="0"/>
              <a:pPr rtl="1"/>
              <a:t>כ'/כסלו/תשע"ז</a:t>
            </a:fld>
            <a:endParaRPr lang="he-I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 lang="he-IL" smtClean="0"/>
              <a:pPr rtl="1"/>
              <a:t>‹N›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29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he-IL" smtClean="0"/>
              <a:pPr rtl="1"/>
              <a:t>כ'/כסלו/תשע"ז</a:t>
            </a:fld>
            <a:endParaRPr lang="he-I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 lang="he-IL" smtClean="0"/>
              <a:pPr rtl="1"/>
              <a:t>‹N›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588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solidFill>
                <a:srgbClr val="E5E6DA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solidFill>
                <a:srgbClr val="E5E6DA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r" latinLnBrk="0">
              <a:lnSpc>
                <a:spcPct val="90000"/>
              </a:lnSpc>
              <a:defRPr lang="he-IL" sz="6000" b="1">
                <a:solidFill>
                  <a:schemeClr val="tx1"/>
                </a:solidFill>
              </a:defRPr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r" latinLnBrk="0">
              <a:spcBef>
                <a:spcPts val="0"/>
              </a:spcBef>
              <a:buNone/>
              <a:defRPr lang="he-IL" sz="2400"/>
            </a:lvl1pPr>
            <a:lvl2pPr marL="457200" indent="0" algn="r" latinLnBrk="0">
              <a:buNone/>
              <a:defRPr lang="he-IL" sz="2000"/>
            </a:lvl2pPr>
            <a:lvl3pPr marL="914400" indent="0" algn="r" latinLnBrk="0">
              <a:buNone/>
              <a:defRPr lang="he-IL" sz="1800"/>
            </a:lvl3pPr>
            <a:lvl4pPr marL="1371600" indent="0" algn="r" latinLnBrk="0">
              <a:buNone/>
              <a:defRPr lang="he-IL" sz="1600"/>
            </a:lvl4pPr>
            <a:lvl5pPr marL="1828800" indent="0" algn="r" latinLnBrk="0">
              <a:buNone/>
              <a:defRPr lang="he-IL" sz="1600"/>
            </a:lvl5pPr>
            <a:lvl6pPr marL="2286000" indent="0" algn="r" latinLnBrk="0">
              <a:buNone/>
              <a:defRPr lang="he-IL" sz="1600"/>
            </a:lvl6pPr>
            <a:lvl7pPr marL="2743200" indent="0" algn="r" latinLnBrk="0">
              <a:buNone/>
              <a:defRPr lang="he-IL" sz="1600"/>
            </a:lvl7pPr>
            <a:lvl8pPr marL="3200400" indent="0" algn="r" latinLnBrk="0">
              <a:buNone/>
              <a:defRPr lang="he-IL" sz="1600"/>
            </a:lvl8pPr>
            <a:lvl9pPr marL="3657600" indent="0" algn="r" latinLnBrk="0">
              <a:buNone/>
              <a:defRPr lang="he-IL" sz="1600"/>
            </a:lvl9pPr>
          </a:lstStyle>
          <a:p>
            <a:pPr algn="r" rtl="1"/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11" name="מציין מיקום תאריך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it-IT">
                <a:solidFill>
                  <a:srgbClr val="3C4743">
                    <a:tint val="75000"/>
                  </a:srgbClr>
                </a:solidFill>
              </a:rPr>
              <a:pPr rtl="1"/>
              <a:t>20/12/2016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12" name="מציין מיקום כותרת תחתונה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13" name="מציין מיקום מספר שקופית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 rtl="1"/>
              <a:t>‹N›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3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it-IT">
                <a:solidFill>
                  <a:srgbClr val="3C4743">
                    <a:tint val="75000"/>
                  </a:srgbClr>
                </a:solidFill>
              </a:rPr>
              <a:pPr rtl="1"/>
              <a:t>20/12/2016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 rtl="1"/>
              <a:t>‹N›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1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solidFill>
                <a:srgbClr val="E5E6DA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solidFill>
                <a:srgbClr val="E5E6DA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 algn="r" latinLnBrk="0">
              <a:lnSpc>
                <a:spcPct val="90000"/>
              </a:lnSpc>
              <a:defRPr lang="he-IL" sz="5000" b="1">
                <a:solidFill>
                  <a:schemeClr val="tx1"/>
                </a:solidFill>
              </a:defRPr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 algn="r" latinLnBrk="0">
              <a:spcBef>
                <a:spcPts val="0"/>
              </a:spcBef>
              <a:buNone/>
              <a:defRPr lang="he-IL" sz="2400">
                <a:solidFill>
                  <a:schemeClr val="tx1"/>
                </a:solidFill>
              </a:defRPr>
            </a:lvl1pPr>
            <a:lvl2pPr marL="457200" indent="0" algn="r" latinLnBrk="0">
              <a:buNone/>
              <a:defRPr lang="he-IL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it-IT">
                <a:solidFill>
                  <a:srgbClr val="3C4743">
                    <a:tint val="75000"/>
                  </a:srgbClr>
                </a:solidFill>
              </a:rPr>
              <a:pPr rtl="1"/>
              <a:t>20/12/2016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 rtl="1"/>
              <a:t>‹N›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7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וכן כפ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it-IT">
                <a:solidFill>
                  <a:srgbClr val="3C4743">
                    <a:tint val="75000"/>
                  </a:srgbClr>
                </a:solidFill>
              </a:rPr>
              <a:pPr rtl="1"/>
              <a:t>20/12/2016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 rtl="1"/>
              <a:t>‹N›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7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 algn="r" latinLnBrk="0">
              <a:buNone/>
              <a:defRPr lang="he-IL" sz="2400" b="1"/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 algn="r" latinLnBrk="0">
              <a:buNone/>
              <a:defRPr lang="he-IL" sz="2400" b="1"/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it-IT">
                <a:solidFill>
                  <a:srgbClr val="3C4743">
                    <a:tint val="75000"/>
                  </a:srgbClr>
                </a:solidFill>
              </a:rPr>
              <a:pPr rtl="1"/>
              <a:t>20/12/2016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8" name="מציין מיקום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9" name="מציין מיקום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 rtl="1"/>
              <a:t>‹N›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7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it-IT">
                <a:solidFill>
                  <a:srgbClr val="3C4743">
                    <a:tint val="75000"/>
                  </a:srgbClr>
                </a:solidFill>
              </a:rPr>
              <a:pPr rtl="1"/>
              <a:t>20/12/2016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 rtl="1"/>
              <a:t>‹N›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0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it-IT">
                <a:solidFill>
                  <a:srgbClr val="3C4743">
                    <a:tint val="75000"/>
                  </a:srgbClr>
                </a:solidFill>
              </a:rPr>
              <a:pPr rtl="1"/>
              <a:t>20/12/2016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3" name="מציין מיקום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 rtl="1"/>
              <a:t>‹N›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2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algn="r" latinLnBrk="0">
              <a:defRPr lang="he-IL" sz="3000"/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74541" y="2465294"/>
            <a:ext cx="5389895" cy="4392706"/>
          </a:xfrm>
        </p:spPr>
        <p:txBody>
          <a:bodyPr>
            <a:normAutofit/>
          </a:bodyPr>
          <a:lstStyle>
            <a:lvl1pPr algn="r" latinLnBrk="0">
              <a:defRPr lang="he-IL" sz="2200"/>
            </a:lvl1pPr>
            <a:lvl2pPr algn="r" latinLnBrk="0">
              <a:defRPr lang="he-IL" sz="2000"/>
            </a:lvl2pPr>
            <a:lvl3pPr algn="r" latinLnBrk="0">
              <a:defRPr lang="he-IL" sz="1800"/>
            </a:lvl3pPr>
            <a:lvl4pPr algn="r" latinLnBrk="0">
              <a:defRPr lang="he-IL" sz="1600"/>
            </a:lvl4pPr>
            <a:lvl5pPr algn="r" latinLnBrk="0">
              <a:defRPr lang="he-IL" sz="1600"/>
            </a:lvl5pPr>
            <a:lvl6pPr algn="r" latinLnBrk="0">
              <a:defRPr lang="he-IL" sz="1600"/>
            </a:lvl6pPr>
            <a:lvl7pPr algn="r" latinLnBrk="0">
              <a:defRPr lang="he-IL" sz="1600"/>
            </a:lvl7pPr>
            <a:lvl8pPr algn="r" latinLnBrk="0">
              <a:defRPr lang="he-IL" sz="1600"/>
            </a:lvl8pPr>
            <a:lvl9pPr algn="r" latinLnBrk="0">
              <a:defRPr lang="he-IL" sz="16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019408" y="2465294"/>
            <a:ext cx="3834874" cy="3711669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1500"/>
              </a:spcBef>
              <a:buNone/>
              <a:defRPr lang="he-IL" sz="2200"/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it-IT">
                <a:solidFill>
                  <a:srgbClr val="3C4743">
                    <a:tint val="75000"/>
                  </a:srgbClr>
                </a:solidFill>
              </a:rPr>
              <a:pPr rtl="1"/>
              <a:t>20/12/2016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 rtl="1"/>
              <a:t>‹N›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5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he-IL" smtClean="0"/>
              <a:pPr rtl="1"/>
              <a:t>כ'/כסלו/תשע"ז</a:t>
            </a:fld>
            <a:endParaRPr lang="he-I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 lang="he-IL" smtClean="0"/>
              <a:pPr rtl="1"/>
              <a:t>‹N›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5265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algn="r" latinLnBrk="0">
              <a:defRPr lang="he-IL" sz="3000"/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מונה 2"/>
          <p:cNvSpPr>
            <a:spLocks noGrp="1"/>
          </p:cNvSpPr>
          <p:nvPr>
            <p:ph type="pic" idx="1"/>
          </p:nvPr>
        </p:nvSpPr>
        <p:spPr>
          <a:xfrm>
            <a:off x="1280159" y="2018956"/>
            <a:ext cx="5389895" cy="5029544"/>
          </a:xfrm>
        </p:spPr>
        <p:txBody>
          <a:bodyPr tIns="1371600">
            <a:normAutofit/>
          </a:bodyPr>
          <a:lstStyle>
            <a:lvl1pPr marL="0" indent="0" algn="r" latinLnBrk="0">
              <a:buNone/>
              <a:defRPr lang="he-IL" sz="2000"/>
            </a:lvl1pPr>
            <a:lvl2pPr marL="457200" indent="0" algn="r" latinLnBrk="0">
              <a:buNone/>
              <a:defRPr lang="he-IL" sz="2800"/>
            </a:lvl2pPr>
            <a:lvl3pPr marL="914400" indent="0" algn="r" latinLnBrk="0">
              <a:buNone/>
              <a:defRPr lang="he-IL" sz="2400"/>
            </a:lvl3pPr>
            <a:lvl4pPr marL="1371600" indent="0" algn="r" latinLnBrk="0">
              <a:buNone/>
              <a:defRPr lang="he-IL" sz="2000"/>
            </a:lvl4pPr>
            <a:lvl5pPr marL="1828800" indent="0" algn="r" latinLnBrk="0">
              <a:buNone/>
              <a:defRPr lang="he-IL" sz="2000"/>
            </a:lvl5pPr>
            <a:lvl6pPr marL="2286000" indent="0" algn="r" latinLnBrk="0">
              <a:buNone/>
              <a:defRPr lang="he-IL" sz="2000"/>
            </a:lvl6pPr>
            <a:lvl7pPr marL="2743200" indent="0" algn="r" latinLnBrk="0">
              <a:buNone/>
              <a:defRPr lang="he-IL" sz="2000"/>
            </a:lvl7pPr>
            <a:lvl8pPr marL="3200400" indent="0" algn="r" latinLnBrk="0">
              <a:buNone/>
              <a:defRPr lang="he-IL" sz="2000"/>
            </a:lvl8pPr>
            <a:lvl9pPr marL="3657600" indent="0" algn="r" latinLnBrk="0">
              <a:buNone/>
              <a:defRPr lang="he-IL" sz="2000"/>
            </a:lvl9pPr>
          </a:lstStyle>
          <a:p>
            <a:pPr algn="r" rtl="1"/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073918" y="2827243"/>
            <a:ext cx="3834874" cy="3711669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he-IL" sz="2200"/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it-IT">
                <a:solidFill>
                  <a:srgbClr val="3C4743">
                    <a:tint val="75000"/>
                  </a:srgbClr>
                </a:solidFill>
              </a:rPr>
              <a:pPr rtl="1"/>
              <a:t>20/12/2016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 rtl="1"/>
              <a:t>‹N›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6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it-IT">
                <a:solidFill>
                  <a:srgbClr val="3C4743">
                    <a:tint val="75000"/>
                  </a:srgbClr>
                </a:solidFill>
              </a:rPr>
              <a:pPr rtl="1"/>
              <a:t>20/12/2016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 rtl="1"/>
              <a:t>‹N›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וטקסט אנכי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pPr rtl="1"/>
            <a:fld id="{2CCFE9AC-F15C-4FA0-A6F1-298829FA691D}" type="datetimeFigureOut">
              <a:rPr lang="it-IT">
                <a:solidFill>
                  <a:srgbClr val="3C4743">
                    <a:tint val="75000"/>
                  </a:srgbClr>
                </a:solidFill>
              </a:rPr>
              <a:pPr rtl="1"/>
              <a:t>20/12/2016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pPr rtl="1"/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solidFill>
                <a:srgbClr val="E5E6DA"/>
              </a:solidFill>
            </a:endParaRPr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pPr rtl="1"/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 rtl="1"/>
              <a:t>‹N›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685800" y="534990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508000" y="4853414"/>
            <a:ext cx="112776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20/12/2016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007B441-5312-499D-93C3-6E37886527FA}" type="slidenum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‹N›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44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20/12/2016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007B441-5312-499D-93C3-6E37886527FA}" type="slidenum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‹N›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90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20/12/2016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‹N›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0636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20/12/2016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‹N›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40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375260" y="1316040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6198307" y="1316040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20/12/2016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B007B441-5312-499D-93C3-6E37886527FA}" type="slidenum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‹N›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685800" y="60198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31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20/12/2016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‹N›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96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20/12/2016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‹N›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8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he-IL" smtClean="0"/>
              <a:pPr rtl="1"/>
              <a:t>כ'/כסלו/תשע"ז</a:t>
            </a:fld>
            <a:endParaRPr lang="he-I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 lang="he-IL" smtClean="0"/>
              <a:pPr rtl="1"/>
              <a:t>‹N›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5704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85800" y="584912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609602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20/12/2016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‹N›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057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20/12/2016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‹N›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4356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20/12/2016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‹N›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7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20/12/2016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‹N›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391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כ'/כסלו/תשע"ז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‹N›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06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כ'/כסלו/תשע"ז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‹N›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16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כ'/כסלו/תשע"ז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‹N›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86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כ'/כסלו/תשע"ז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‹N›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235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כ'/כסלו/תשע"ז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‹N›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917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כ'/כסלו/תשע"ז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‹N›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0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he-IL" smtClean="0"/>
              <a:pPr rtl="1"/>
              <a:t>כ'/כסלו/תשע"ז</a:t>
            </a:fld>
            <a:endParaRPr lang="he-IL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 lang="he-IL" smtClean="0"/>
              <a:pPr rtl="1"/>
              <a:t>‹N›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92442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כ'/כסלו/תשע"ז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‹N›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9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כ'/כסלו/תשע"ז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‹N›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778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כ'/כסלו/תשע"ז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‹N›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39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כ'/כסלו/תשע"ז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‹N›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44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כ'/כסלו/תשע"ז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‹N›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2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he-IL" smtClean="0"/>
              <a:pPr rtl="1"/>
              <a:t>כ'/כסלו/תשע"ז</a:t>
            </a:fld>
            <a:endParaRPr lang="he-IL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 lang="he-IL" smtClean="0"/>
              <a:pPr rtl="1"/>
              <a:t>‹N›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278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he-IL" smtClean="0"/>
              <a:pPr rtl="1"/>
              <a:t>כ'/כסלו/תשע"ז</a:t>
            </a:fld>
            <a:endParaRPr lang="he-IL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 lang="he-IL" smtClean="0"/>
              <a:pPr rtl="1"/>
              <a:t>‹N›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568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he-IL" smtClean="0"/>
              <a:pPr rtl="1"/>
              <a:t>כ'/כסלו/תשע"ז</a:t>
            </a:fld>
            <a:endParaRPr lang="he-IL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 lang="he-IL" smtClean="0"/>
              <a:pPr rtl="1"/>
              <a:t>‹N›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297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he-IL" smtClean="0"/>
              <a:pPr rtl="1"/>
              <a:t>כ'/כסלו/תשע"ז</a:t>
            </a:fld>
            <a:endParaRPr lang="he-IL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 lang="he-IL" smtClean="0"/>
              <a:pPr rtl="1"/>
              <a:t>‹N›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111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FE9AC-F15C-4FA0-A6F1-298829FA691D}" type="datetimeFigureOut">
              <a:rPr lang="he-IL" smtClean="0"/>
              <a:pPr rtl="1"/>
              <a:t>כ'/כסלו/תשע"ז</a:t>
            </a:fld>
            <a:endParaRPr lang="he-IL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BD266BE7-899D-4075-917F-DBDE33B6B692}" type="slidenum">
              <a:rPr lang="he-IL" smtClean="0"/>
              <a:pPr rtl="1"/>
              <a:t>‹N›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96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2CCFE9AC-F15C-4FA0-A6F1-298829FA691D}" type="datetimeFigureOut">
              <a:rPr lang="he-IL" smtClean="0"/>
              <a:pPr rtl="1"/>
              <a:t>כ'/כסלו/תשע"ז</a:t>
            </a:fld>
            <a:endParaRPr lang="he-IL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he-IL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D266BE7-899D-4075-917F-DBDE33B6B692}" type="slidenum">
              <a:rPr lang="he-IL" smtClean="0"/>
              <a:pPr rtl="1"/>
              <a:t>‹N›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518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solidFill>
                <a:srgbClr val="E5E6D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  <a:p>
            <a:pPr lvl="5" algn="r" rtl="1"/>
            <a:r>
              <a:rPr lang="he-IL"/>
              <a:t>רמה שישית</a:t>
            </a:r>
          </a:p>
          <a:p>
            <a:pPr lvl="6" algn="r" rtl="1"/>
            <a:r>
              <a:rPr lang="he-IL"/>
              <a:t>רמה שביעית</a:t>
            </a:r>
          </a:p>
          <a:p>
            <a:pPr lvl="7" algn="r" rtl="1"/>
            <a:r>
              <a:rPr lang="he-IL"/>
              <a:t>רמה שמינית</a:t>
            </a:r>
          </a:p>
          <a:p>
            <a:pPr lvl="8" algn="r" rtl="1"/>
            <a:r>
              <a:rPr lang="he-IL"/>
              <a:t>רמה תשיעית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2"/>
          </p:nvPr>
        </p:nvSpPr>
        <p:spPr>
          <a:xfrm>
            <a:off x="8936845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he-IL"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fld id="{2CCFE9AC-F15C-4FA0-A6F1-298829FA691D}" type="datetimeFigureOut">
              <a:rPr lang="it-IT" smtClean="0">
                <a:solidFill>
                  <a:srgbClr val="3C4743">
                    <a:tint val="75000"/>
                  </a:srgbClr>
                </a:solidFill>
              </a:rPr>
              <a:pPr rtl="1"/>
              <a:t>20/12/2016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he-IL"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274541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he-IL"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fld id="{BD266BE7-899D-4075-917F-DBDE33B6B692}" type="slidenum">
              <a:rPr smtClean="0">
                <a:solidFill>
                  <a:srgbClr val="3C4743">
                    <a:tint val="75000"/>
                  </a:srgbClr>
                </a:solidFill>
              </a:rPr>
              <a:pPr rtl="1"/>
              <a:t>‹N›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8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5000"/>
        </a:lnSpc>
        <a:spcBef>
          <a:spcPct val="0"/>
        </a:spcBef>
        <a:buNone/>
        <a:defRPr lang="he-IL" sz="30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lang="he-IL" sz="2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lang="he-IL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lang="he-IL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r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6pPr>
      <a:lvl7pPr marL="2971800" indent="-228600" algn="r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7pPr>
      <a:lvl8pPr marL="3429000" indent="-228600" algn="r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8pPr>
      <a:lvl9pPr marL="3886200" indent="-228600" algn="r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9pPr>
    </p:bodyStyle>
    <p:otherStyle>
      <a:defPPr>
        <a:defRPr lang="he-IL"/>
      </a:defPPr>
      <a:lvl1pPr marL="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685800" y="10509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406400" y="1554165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20/12/2016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10972800" y="6477003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>
                <a:solidFill>
                  <a:srgbClr val="F0A22E">
                    <a:shade val="75000"/>
                  </a:srgbClr>
                </a:solidFill>
              </a:rPr>
              <a:pPr/>
              <a:t>‹N›</a:t>
            </a:fld>
            <a:endParaRPr lang="it-IT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85800" y="10509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685800" y="105798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0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2CCFE9AC-F15C-4FA0-A6F1-298829FA691D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כ'/כסלו/תשע"ז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D266BE7-899D-4075-917F-DBDE33B6B69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‹N›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9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yosef%20tehillot\Desktop\science\SCIENCE%20FOTO\Mount%20St.%20Helens%20Erupting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it/url?sa=i&amp;rct=j&amp;q=&amp;esrc=s&amp;source=images&amp;cd=&amp;cad=rja&amp;uact=8&amp;ved=0ahUKEwiN5Mbpo_HQAhUCQBoKHYsbDsUQjRwIBw&amp;url=http://www.treccani.it/enciclopedia/onde-sismiche_(Enciclopedia-della-Scienza-e-della-Tecnica)/&amp;psig=AFQjCNH5r0swDdQ4jiVlFsl-BdmNy0bYpA&amp;ust=1481722290108227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jg972hpvHQAhWEbBoKHX8vCvEQjRwIBw&amp;url=http://www.ingv.it/ufficio-stampa/stampa-e-comunicazione/Galleria-immagini/photo_album.2008-07-28.6931473519/photo.2008-09-30.1553438654/view&amp;bvm=bv.141320020,d.d2s&amp;psig=AFQjCNEnUzGYcBXF4q-b8IhqtCEdeQGBJg&amp;ust=1481722936814510" TargetMode="Externa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it/url?sa=i&amp;rct=j&amp;q=&amp;esrc=s&amp;source=images&amp;cd=&amp;cad=rja&amp;uact=8&amp;ved=0ahUKEwiu0vfAqPHQAhXBOBoKHTCiC8AQjRwIBw&amp;url=http://www.flapane.com/blog/2009/04/terremoto-in-abruzzo-ecco-la-scossa-registrata-dal-sismografo-dellosservatorio-vesuviano/&amp;psig=AFQjCNFyotbaGCLShvWiwgWZyxuCvQUHCA&amp;ust=1481723495527443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8012" y="104504"/>
            <a:ext cx="10972800" cy="114300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sz="6600" dirty="0" smtClean="0">
                <a:solidFill>
                  <a:srgbClr val="FF0000"/>
                </a:solidFill>
              </a:rPr>
              <a:t>PROGETTO SCIENCE</a:t>
            </a:r>
            <a:endParaRPr lang="it-IT" sz="6600" dirty="0">
              <a:solidFill>
                <a:srgbClr val="FF0000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14418" y="5715000"/>
            <a:ext cx="10972800" cy="1143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600" dirty="0" smtClean="0">
                <a:solidFill>
                  <a:srgbClr val="FF0000"/>
                </a:solidFill>
              </a:rPr>
              <a:t>2016 - 2017</a:t>
            </a:r>
            <a:endParaRPr lang="it-IT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" y="480780"/>
            <a:ext cx="10546079" cy="60030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yosef tehillot\Desktop\science\SCIENCE FOTO\Digitalizzato_20161129 (5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3" t="41427" r="28862"/>
          <a:stretch/>
        </p:blipFill>
        <p:spPr bwMode="auto">
          <a:xfrm>
            <a:off x="1005840" y="1842410"/>
            <a:ext cx="2225040" cy="361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0347960" y="3566160"/>
            <a:ext cx="259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5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yosef tehillot\Desktop\science\SCIENCE FOTO\Digitalizzato_20161129 (1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822" y="3432173"/>
            <a:ext cx="6371273" cy="324294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09" y="278128"/>
            <a:ext cx="9695497" cy="28172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88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" y="205876"/>
            <a:ext cx="11654406" cy="224123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yosef tehillot\Desktop\science\SCIENCE FOTO\Digitalizzato_20161129 (14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28747"/>
          <a:stretch/>
        </p:blipFill>
        <p:spPr bwMode="auto">
          <a:xfrm>
            <a:off x="2076993" y="2558032"/>
            <a:ext cx="7964922" cy="398863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0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1040" y="274638"/>
            <a:ext cx="109728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NOEMI DEIL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yosef tehillot\AppData\Local\Microsoft\Windows\INetCache\IE\YZGCND91\MSH80_early_eruption_st_helens_from_NE_04-10-8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94" y="1273613"/>
            <a:ext cx="8013449" cy="542731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4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:\Users\utente\Desktop\Immagin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426720"/>
            <a:ext cx="8046720" cy="59131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5" name="CasellaDiTesto 4"/>
          <p:cNvSpPr txBox="1"/>
          <p:nvPr/>
        </p:nvSpPr>
        <p:spPr>
          <a:xfrm>
            <a:off x="8382000" y="435430"/>
            <a:ext cx="406908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1)</a:t>
            </a:r>
            <a:r>
              <a:rPr lang="it-IT" sz="2400" dirty="0" err="1"/>
              <a:t>Central</a:t>
            </a:r>
            <a:r>
              <a:rPr lang="it-IT" sz="2400" dirty="0"/>
              <a:t> </a:t>
            </a:r>
            <a:r>
              <a:rPr lang="it-IT" sz="2400" dirty="0" err="1" smtClean="0"/>
              <a:t>vent</a:t>
            </a:r>
            <a:r>
              <a:rPr lang="it-IT" sz="2400" dirty="0" smtClean="0"/>
              <a:t> = </a:t>
            </a:r>
            <a:r>
              <a:rPr lang="it-IT" sz="2400" dirty="0"/>
              <a:t>Cratere centrale</a:t>
            </a:r>
          </a:p>
          <a:p>
            <a:r>
              <a:rPr lang="it-IT" sz="2400" dirty="0" smtClean="0"/>
              <a:t>2)Pipe = </a:t>
            </a:r>
            <a:r>
              <a:rPr lang="it-IT" sz="2400" dirty="0"/>
              <a:t>Camino</a:t>
            </a:r>
          </a:p>
          <a:p>
            <a:r>
              <a:rPr lang="it-IT" sz="2400" dirty="0" smtClean="0"/>
              <a:t>3)Side </a:t>
            </a:r>
            <a:r>
              <a:rPr lang="it-IT" sz="2400" dirty="0" err="1" smtClean="0"/>
              <a:t>vent</a:t>
            </a:r>
            <a:r>
              <a:rPr lang="it-IT" sz="2400" dirty="0" smtClean="0"/>
              <a:t> = </a:t>
            </a:r>
            <a:r>
              <a:rPr lang="it-IT" sz="2400" dirty="0"/>
              <a:t>Cratere laterale</a:t>
            </a:r>
          </a:p>
          <a:p>
            <a:r>
              <a:rPr lang="it-IT" sz="2400" dirty="0"/>
              <a:t>4)Lava </a:t>
            </a:r>
            <a:r>
              <a:rPr lang="it-IT" sz="2400" dirty="0" err="1" smtClean="0"/>
              <a:t>flows</a:t>
            </a:r>
            <a:r>
              <a:rPr lang="it-IT" sz="2400" dirty="0" smtClean="0"/>
              <a:t> = </a:t>
            </a:r>
            <a:r>
              <a:rPr lang="it-IT" sz="2400" dirty="0"/>
              <a:t>Colata di lava</a:t>
            </a:r>
          </a:p>
          <a:p>
            <a:r>
              <a:rPr lang="it-IT" sz="2400" dirty="0" smtClean="0"/>
              <a:t>5)Magma </a:t>
            </a:r>
            <a:r>
              <a:rPr lang="it-IT" sz="2400" dirty="0" err="1" smtClean="0"/>
              <a:t>chamber</a:t>
            </a:r>
            <a:r>
              <a:rPr lang="it-IT" sz="2400" dirty="0" smtClean="0"/>
              <a:t> = Camera magmatica</a:t>
            </a:r>
          </a:p>
          <a:p>
            <a:r>
              <a:rPr lang="it-IT" sz="2400" dirty="0" smtClean="0"/>
              <a:t>6)Magma </a:t>
            </a:r>
            <a:r>
              <a:rPr lang="it-IT" sz="2400" dirty="0" err="1" smtClean="0"/>
              <a:t>resevoir</a:t>
            </a:r>
            <a:r>
              <a:rPr lang="it-IT" sz="2400" dirty="0" smtClean="0"/>
              <a:t> = Sacca </a:t>
            </a:r>
            <a:r>
              <a:rPr lang="it-IT" sz="2400" dirty="0"/>
              <a:t>magmatica</a:t>
            </a:r>
          </a:p>
          <a:p>
            <a:r>
              <a:rPr lang="en-US" sz="2400" dirty="0"/>
              <a:t>7)Eruption </a:t>
            </a:r>
            <a:r>
              <a:rPr lang="en-US" sz="2400" dirty="0" smtClean="0"/>
              <a:t>Cloud = </a:t>
            </a:r>
            <a:r>
              <a:rPr lang="en-US" sz="2400" dirty="0" err="1"/>
              <a:t>Nube</a:t>
            </a:r>
            <a:r>
              <a:rPr lang="en-US" sz="2400" dirty="0"/>
              <a:t> </a:t>
            </a:r>
            <a:r>
              <a:rPr lang="en-US" sz="2400" dirty="0" err="1"/>
              <a:t>ardente</a:t>
            </a:r>
            <a:endParaRPr lang="it-IT" sz="2400" dirty="0"/>
          </a:p>
          <a:p>
            <a:r>
              <a:rPr lang="en-US" sz="2400" dirty="0" smtClean="0"/>
              <a:t>8)Lapillus = </a:t>
            </a:r>
            <a:r>
              <a:rPr lang="en-US" sz="2400" dirty="0" err="1" smtClean="0"/>
              <a:t>Lapillo</a:t>
            </a:r>
            <a:endParaRPr lang="it-IT" sz="2400" dirty="0"/>
          </a:p>
          <a:p>
            <a:r>
              <a:rPr lang="en-US" sz="2400" dirty="0" smtClean="0"/>
              <a:t>9)Ash = </a:t>
            </a:r>
            <a:r>
              <a:rPr lang="en-US" sz="2400" dirty="0" err="1" smtClean="0"/>
              <a:t>Cenere</a:t>
            </a:r>
            <a:endParaRPr lang="en-US" sz="2400" dirty="0" smtClean="0"/>
          </a:p>
          <a:p>
            <a:r>
              <a:rPr lang="en-US" sz="2400" dirty="0" smtClean="0"/>
              <a:t>9*) Bombs = bombe</a:t>
            </a:r>
            <a:endParaRPr lang="it-IT" sz="2400" dirty="0"/>
          </a:p>
          <a:p>
            <a:r>
              <a:rPr lang="en-US" sz="2400" dirty="0" smtClean="0"/>
              <a:t>10)Layers of volcanic </a:t>
            </a:r>
          </a:p>
          <a:p>
            <a:r>
              <a:rPr lang="en-US" sz="2400" dirty="0" smtClean="0"/>
              <a:t>materials </a:t>
            </a:r>
            <a:r>
              <a:rPr lang="en-US" sz="2400" dirty="0" smtClean="0"/>
              <a:t>= </a:t>
            </a:r>
            <a:r>
              <a:rPr lang="en-US" sz="2400" dirty="0" smtClean="0"/>
              <a:t>strati </a:t>
            </a:r>
            <a:r>
              <a:rPr lang="en-US" sz="2400" dirty="0" err="1" smtClean="0"/>
              <a:t>vulcanici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43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osef tehillot\Desktop\science\SCIENCE FOTO\Digitalizzato_20161129 (2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r="467"/>
          <a:stretch>
            <a:fillRect/>
          </a:stretch>
        </p:blipFill>
        <p:spPr bwMode="auto">
          <a:xfrm>
            <a:off x="1920240" y="324431"/>
            <a:ext cx="8752114" cy="62984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GLOSSARY - GLOSSARIO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51054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dirty="0" err="1" smtClean="0"/>
              <a:t>Beneath</a:t>
            </a:r>
            <a:r>
              <a:rPr lang="it-IT" dirty="0" smtClean="0"/>
              <a:t> = </a:t>
            </a:r>
            <a:r>
              <a:rPr lang="it-IT" dirty="0"/>
              <a:t>Sotto</a:t>
            </a:r>
          </a:p>
          <a:p>
            <a:pPr algn="ctr">
              <a:buNone/>
            </a:pPr>
            <a:r>
              <a:rPr lang="it-IT" dirty="0" err="1" smtClean="0"/>
              <a:t>Crust</a:t>
            </a:r>
            <a:r>
              <a:rPr lang="it-IT" dirty="0" smtClean="0"/>
              <a:t> = </a:t>
            </a:r>
            <a:r>
              <a:rPr lang="it-IT" dirty="0"/>
              <a:t>Crosta</a:t>
            </a:r>
          </a:p>
          <a:p>
            <a:pPr algn="ctr">
              <a:buNone/>
            </a:pPr>
            <a:r>
              <a:rPr lang="it-IT" dirty="0" err="1" smtClean="0"/>
              <a:t>Surface</a:t>
            </a:r>
            <a:r>
              <a:rPr lang="it-IT" dirty="0" smtClean="0"/>
              <a:t> = </a:t>
            </a:r>
            <a:r>
              <a:rPr lang="it-IT" dirty="0"/>
              <a:t>Superficie</a:t>
            </a:r>
          </a:p>
          <a:p>
            <a:pPr algn="ctr">
              <a:buNone/>
            </a:pPr>
            <a:r>
              <a:rPr lang="it-IT" dirty="0" err="1" smtClean="0"/>
              <a:t>Inner</a:t>
            </a:r>
            <a:r>
              <a:rPr lang="it-IT" dirty="0" smtClean="0"/>
              <a:t> = </a:t>
            </a:r>
            <a:r>
              <a:rPr lang="it-IT" dirty="0"/>
              <a:t>Interno</a:t>
            </a:r>
          </a:p>
          <a:p>
            <a:pPr algn="ctr">
              <a:buNone/>
            </a:pPr>
            <a:r>
              <a:rPr lang="it-IT" dirty="0" smtClean="0"/>
              <a:t>Pool = </a:t>
            </a:r>
            <a:r>
              <a:rPr lang="it-IT" dirty="0"/>
              <a:t>Pozza</a:t>
            </a:r>
          </a:p>
          <a:p>
            <a:pPr algn="ctr">
              <a:buNone/>
            </a:pPr>
            <a:r>
              <a:rPr lang="it-IT" dirty="0" err="1" smtClean="0"/>
              <a:t>Huge</a:t>
            </a:r>
            <a:r>
              <a:rPr lang="it-IT" dirty="0" smtClean="0"/>
              <a:t> = </a:t>
            </a:r>
            <a:r>
              <a:rPr lang="it-IT" dirty="0"/>
              <a:t>Enorme</a:t>
            </a:r>
          </a:p>
          <a:p>
            <a:pPr algn="ctr">
              <a:buNone/>
            </a:pPr>
            <a:r>
              <a:rPr lang="it-IT" dirty="0" err="1" smtClean="0"/>
              <a:t>Change</a:t>
            </a:r>
            <a:r>
              <a:rPr lang="it-IT" dirty="0" smtClean="0"/>
              <a:t> = </a:t>
            </a:r>
            <a:r>
              <a:rPr lang="it-IT" dirty="0"/>
              <a:t>Cambiamento </a:t>
            </a:r>
          </a:p>
          <a:p>
            <a:pPr algn="ctr">
              <a:buNone/>
            </a:pPr>
            <a:r>
              <a:rPr lang="en-US" dirty="0" smtClean="0"/>
              <a:t>Poisonous = </a:t>
            </a:r>
            <a:r>
              <a:rPr lang="en-US" dirty="0" err="1"/>
              <a:t>Velenoso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989320" y="1630680"/>
            <a:ext cx="527304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3200" dirty="0" smtClean="0"/>
              <a:t>Harmful = </a:t>
            </a:r>
            <a:r>
              <a:rPr lang="en-US" sz="3200" dirty="0" err="1"/>
              <a:t>Dannoso</a:t>
            </a:r>
            <a:endParaRPr lang="it-IT" sz="3200" dirty="0"/>
          </a:p>
          <a:p>
            <a:pPr marL="457200" indent="-457200" algn="ctr"/>
            <a:r>
              <a:rPr lang="en-US" sz="3200" dirty="0" smtClean="0"/>
              <a:t>Deadly = </a:t>
            </a:r>
            <a:r>
              <a:rPr lang="en-US" sz="3200" dirty="0" err="1" smtClean="0"/>
              <a:t>Mortale</a:t>
            </a:r>
            <a:endParaRPr lang="it-IT" sz="3200" dirty="0"/>
          </a:p>
          <a:p>
            <a:pPr marL="457200" indent="-457200" algn="ctr"/>
            <a:r>
              <a:rPr lang="en-US" sz="3200" dirty="0" smtClean="0"/>
              <a:t>Earth = </a:t>
            </a:r>
            <a:r>
              <a:rPr lang="en-US" sz="3200" dirty="0"/>
              <a:t>Terra</a:t>
            </a:r>
            <a:endParaRPr lang="it-IT" sz="3200" dirty="0"/>
          </a:p>
          <a:p>
            <a:pPr marL="457200" indent="-457200" algn="ctr"/>
            <a:r>
              <a:rPr lang="en-US" sz="3200" dirty="0" smtClean="0"/>
              <a:t>Core = </a:t>
            </a:r>
            <a:r>
              <a:rPr lang="en-US" sz="3200" dirty="0" err="1"/>
              <a:t>Nucleo</a:t>
            </a:r>
            <a:endParaRPr lang="it-IT" sz="3200" dirty="0"/>
          </a:p>
          <a:p>
            <a:pPr marL="457200" indent="-457200" algn="ctr"/>
            <a:r>
              <a:rPr lang="en-US" sz="3200" dirty="0" smtClean="0"/>
              <a:t>Rock = </a:t>
            </a:r>
            <a:r>
              <a:rPr lang="en-US" sz="3200" dirty="0" err="1"/>
              <a:t>Roccia</a:t>
            </a:r>
            <a:endParaRPr lang="it-IT" sz="3200" dirty="0"/>
          </a:p>
          <a:p>
            <a:pPr marL="457200" indent="-457200" algn="ctr"/>
            <a:r>
              <a:rPr lang="en-US" sz="3200" dirty="0" smtClean="0"/>
              <a:t>Layers = </a:t>
            </a:r>
            <a:r>
              <a:rPr lang="en-US" sz="3200" dirty="0"/>
              <a:t>Strati</a:t>
            </a:r>
            <a:endParaRPr lang="it-IT" sz="3200" dirty="0"/>
          </a:p>
          <a:p>
            <a:pPr marL="457200" indent="-457200" algn="ctr"/>
            <a:r>
              <a:rPr lang="en-US" sz="3200" dirty="0" smtClean="0"/>
              <a:t>Plates = </a:t>
            </a:r>
            <a:r>
              <a:rPr lang="en-US" sz="3200" dirty="0" err="1"/>
              <a:t>Placche</a:t>
            </a:r>
            <a:endParaRPr lang="it-IT" sz="3200" dirty="0"/>
          </a:p>
          <a:p>
            <a:pPr marL="457200" indent="-457200" algn="ctr"/>
            <a:r>
              <a:rPr lang="en-US" sz="3200" dirty="0" smtClean="0"/>
              <a:t>Floods = </a:t>
            </a:r>
            <a:r>
              <a:rPr lang="en-US" sz="3200" dirty="0" err="1"/>
              <a:t>Inondazioni</a:t>
            </a:r>
            <a:endParaRPr lang="it-IT" sz="3200" dirty="0"/>
          </a:p>
          <a:p>
            <a:pPr marL="285750" indent="-285750">
              <a:buFont typeface="Arial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7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72640" y="1909355"/>
            <a:ext cx="8168640" cy="3352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Slopes = </a:t>
            </a:r>
            <a:r>
              <a:rPr lang="en-US" dirty="0" err="1"/>
              <a:t>Pendii</a:t>
            </a:r>
            <a:endParaRPr lang="it-IT" dirty="0"/>
          </a:p>
          <a:p>
            <a:pPr algn="ctr">
              <a:buNone/>
            </a:pPr>
            <a:r>
              <a:rPr lang="en-US" dirty="0" smtClean="0"/>
              <a:t>Provide = </a:t>
            </a:r>
            <a:r>
              <a:rPr lang="en-US" dirty="0" err="1"/>
              <a:t>Fornire</a:t>
            </a:r>
            <a:endParaRPr lang="it-IT" dirty="0"/>
          </a:p>
          <a:p>
            <a:pPr algn="ctr">
              <a:buNone/>
            </a:pPr>
            <a:r>
              <a:rPr lang="en-US" dirty="0" err="1" smtClean="0"/>
              <a:t>GeoThermal</a:t>
            </a:r>
            <a:r>
              <a:rPr lang="en-US" dirty="0" smtClean="0"/>
              <a:t>-Energy =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 smtClean="0"/>
              <a:t>GeoTermica</a:t>
            </a:r>
            <a:endParaRPr lang="it-IT" dirty="0"/>
          </a:p>
          <a:p>
            <a:pPr algn="ctr">
              <a:buNone/>
            </a:pPr>
            <a:r>
              <a:rPr lang="en-US" dirty="0" smtClean="0"/>
              <a:t>Benefits = </a:t>
            </a:r>
            <a:r>
              <a:rPr lang="en-US" dirty="0" err="1"/>
              <a:t>Benefici</a:t>
            </a:r>
            <a:endParaRPr lang="it-IT" dirty="0"/>
          </a:p>
          <a:p>
            <a:pPr algn="ctr">
              <a:buNone/>
            </a:pPr>
            <a:r>
              <a:rPr lang="en-US" dirty="0" smtClean="0"/>
              <a:t>Earthquake = </a:t>
            </a:r>
            <a:r>
              <a:rPr lang="en-US" dirty="0" err="1"/>
              <a:t>Terremoto</a:t>
            </a:r>
            <a:endParaRPr lang="it-IT" dirty="0"/>
          </a:p>
          <a:p>
            <a:pPr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39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44008"/>
            <a:ext cx="109728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YOSEF TOUITOU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yosef tehillot\AppData\Local\Microsoft\Windows\INetCache\IE\609HWN0M\Villarrica_lava_fountain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93" y="1090749"/>
            <a:ext cx="8403228" cy="55999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1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977" y="170135"/>
            <a:ext cx="10972800" cy="1143000"/>
          </a:xfrm>
        </p:spPr>
        <p:txBody>
          <a:bodyPr/>
          <a:lstStyle/>
          <a:p>
            <a:r>
              <a:rPr lang="it-IT" dirty="0" smtClean="0"/>
              <a:t>SAINT HELEN ERUPTION</a:t>
            </a:r>
            <a:endParaRPr lang="it-IT" dirty="0"/>
          </a:p>
        </p:txBody>
      </p:sp>
      <p:pic>
        <p:nvPicPr>
          <p:cNvPr id="4" name="Mount St. Helens Erupting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34195" y="1302068"/>
            <a:ext cx="7145382" cy="5359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726" y="257498"/>
            <a:ext cx="10972800" cy="11582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600" dirty="0" smtClean="0">
                <a:solidFill>
                  <a:srgbClr val="FF0000"/>
                </a:solidFill>
              </a:rPr>
              <a:t>SARAH PEPE</a:t>
            </a:r>
            <a:endParaRPr lang="it-IT" sz="6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yosef tehillot\AppData\Local\Microsoft\Windows\INetCache\IE\39LDA44O\vulcano-stromboli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"/>
          <a:stretch>
            <a:fillRect/>
          </a:stretch>
        </p:blipFill>
        <p:spPr bwMode="auto">
          <a:xfrm>
            <a:off x="2286000" y="1533304"/>
            <a:ext cx="7550331" cy="50673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2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osef tehillot\Desktop\science\SCIENCE FOTO\Digitalizzato_20161129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" y="701040"/>
            <a:ext cx="10932210" cy="55016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3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0412" y="418329"/>
            <a:ext cx="10972800" cy="1143000"/>
          </a:xfrm>
        </p:spPr>
        <p:txBody>
          <a:bodyPr/>
          <a:lstStyle/>
          <a:p>
            <a:r>
              <a:rPr lang="it-IT" dirty="0" smtClean="0"/>
              <a:t>BOMBE VULCANICHE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63937" y="1776549"/>
            <a:ext cx="5371011" cy="4308566"/>
          </a:xfrm>
        </p:spPr>
        <p:txBody>
          <a:bodyPr>
            <a:normAutofit/>
          </a:bodyPr>
          <a:lstStyle/>
          <a:p>
            <a:r>
              <a:rPr lang="it-IT" dirty="0"/>
              <a:t>Le bombe vulcaniche si formano quando la lava densa viene espulsa con violenza dal </a:t>
            </a:r>
            <a:r>
              <a:rPr lang="it-IT" dirty="0" smtClean="0"/>
              <a:t>vulcano</a:t>
            </a:r>
          </a:p>
          <a:p>
            <a:r>
              <a:rPr lang="it-IT" dirty="0" smtClean="0"/>
              <a:t> Solidificandosi </a:t>
            </a:r>
            <a:r>
              <a:rPr lang="it-IT" dirty="0"/>
              <a:t>in volo </a:t>
            </a:r>
            <a:r>
              <a:rPr lang="it-IT" dirty="0" smtClean="0"/>
              <a:t>forma </a:t>
            </a:r>
            <a:r>
              <a:rPr lang="it-IT" dirty="0"/>
              <a:t>dei frammenti che prendono la forma di grosse gocce. </a:t>
            </a:r>
            <a:endParaRPr lang="it-IT" dirty="0" smtClean="0"/>
          </a:p>
          <a:p>
            <a:r>
              <a:rPr lang="it-IT" dirty="0" smtClean="0"/>
              <a:t>&gt; 64 mm</a:t>
            </a:r>
            <a:endParaRPr lang="it-IT" dirty="0"/>
          </a:p>
          <a:p>
            <a:endParaRPr lang="it-IT" dirty="0"/>
          </a:p>
        </p:txBody>
      </p:sp>
      <p:pic>
        <p:nvPicPr>
          <p:cNvPr id="5122" name="Picture 2" descr="C:\Users\yosef tehillot\Desktop\science\SCIENCE FOTO\Digitalizzato_20161129 (26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310891" y="2036810"/>
            <a:ext cx="5671898" cy="36160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2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0857" y="274638"/>
            <a:ext cx="10972800" cy="1143000"/>
          </a:xfrm>
        </p:spPr>
        <p:txBody>
          <a:bodyPr/>
          <a:lstStyle/>
          <a:p>
            <a:r>
              <a:rPr lang="it-IT" dirty="0" smtClean="0"/>
              <a:t>LAPILLI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15496" y="2620012"/>
            <a:ext cx="4045131" cy="2422252"/>
          </a:xfrm>
        </p:spPr>
        <p:txBody>
          <a:bodyPr>
            <a:noAutofit/>
          </a:bodyPr>
          <a:lstStyle/>
          <a:p>
            <a:r>
              <a:rPr lang="it-IT" dirty="0" smtClean="0"/>
              <a:t>Frammenti di bombe vulcaniche di dimensioni ridotte</a:t>
            </a:r>
          </a:p>
          <a:p>
            <a:r>
              <a:rPr lang="it-IT" dirty="0" smtClean="0"/>
              <a:t>12 – 64 mm</a:t>
            </a:r>
            <a:endParaRPr lang="it-IT" dirty="0"/>
          </a:p>
        </p:txBody>
      </p:sp>
      <p:pic>
        <p:nvPicPr>
          <p:cNvPr id="7170" name="Picture 2" descr="C:\Users\yosef tehillot\Desktop\science\SCIENCE FOTO\Digitalizzato_20161129 (26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0" t="1670" r="4147" b="54683"/>
          <a:stretch/>
        </p:blipFill>
        <p:spPr bwMode="auto">
          <a:xfrm>
            <a:off x="418011" y="1894113"/>
            <a:ext cx="6544491" cy="40756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6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339953"/>
            <a:ext cx="10972800" cy="1143000"/>
          </a:xfrm>
        </p:spPr>
        <p:txBody>
          <a:bodyPr/>
          <a:lstStyle/>
          <a:p>
            <a:r>
              <a:rPr lang="it-IT" dirty="0" smtClean="0"/>
              <a:t>CENERE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14061" y="2246813"/>
            <a:ext cx="3389813" cy="3840478"/>
          </a:xfrm>
        </p:spPr>
        <p:txBody>
          <a:bodyPr>
            <a:noAutofit/>
          </a:bodyPr>
          <a:lstStyle/>
          <a:p>
            <a:r>
              <a:rPr lang="it-IT" dirty="0" smtClean="0"/>
              <a:t>Polvere di roccia vulcanica che si deposita a grandi distanze per mezzo delle nubi ardenti</a:t>
            </a:r>
          </a:p>
          <a:p>
            <a:r>
              <a:rPr lang="it-IT" dirty="0" smtClean="0"/>
              <a:t>&lt; 12 mm</a:t>
            </a:r>
            <a:endParaRPr lang="it-IT" dirty="0"/>
          </a:p>
        </p:txBody>
      </p:sp>
      <p:pic>
        <p:nvPicPr>
          <p:cNvPr id="8194" name="Picture 2" descr="C:\Users\yosef tehillot\Desktop\science\SCIENCE FOTO\Digitalizzato_20161129 (26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26016" r="51037" b="26677"/>
          <a:stretch/>
        </p:blipFill>
        <p:spPr bwMode="auto">
          <a:xfrm>
            <a:off x="809897" y="1946366"/>
            <a:ext cx="6152605" cy="43762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9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7680" y="594360"/>
            <a:ext cx="7162800" cy="5882639"/>
          </a:xfrm>
        </p:spPr>
        <p:txBody>
          <a:bodyPr>
            <a:normAutofit/>
          </a:bodyPr>
          <a:lstStyle/>
          <a:p>
            <a:r>
              <a:rPr lang="it-IT" dirty="0"/>
              <a:t>Quando la lava contiene molto gas si forma la pomice: una roccia molto leggera.</a:t>
            </a:r>
          </a:p>
          <a:p>
            <a:r>
              <a:rPr lang="it-IT" dirty="0" smtClean="0"/>
              <a:t>Il </a:t>
            </a:r>
            <a:r>
              <a:rPr lang="it-IT" dirty="0"/>
              <a:t>basalto è la roccia più abbondante nei fondali oceanici, il magma solidificandosi può organizzarsi in strutture simili.</a:t>
            </a:r>
          </a:p>
          <a:p>
            <a:r>
              <a:rPr lang="it-IT" dirty="0"/>
              <a:t>L’ossidiana è un vetro vulcanico che si forma quando la lava liquida si raffredda  molto velocemente a contatto con l’atmosfera o con l’acqua.</a:t>
            </a:r>
          </a:p>
        </p:txBody>
      </p:sp>
      <p:pic>
        <p:nvPicPr>
          <p:cNvPr id="18434" name="Picture 2" descr="Risultato immagine per pom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57" y="199978"/>
            <a:ext cx="2743200" cy="233092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436" name="Picture 4" descr="Risultato immagine per basalto"/>
          <p:cNvPicPr>
            <a:picLocks noChangeAspect="1" noChangeArrowheads="1"/>
          </p:cNvPicPr>
          <p:nvPr/>
        </p:nvPicPr>
        <p:blipFill>
          <a:blip r:embed="rId3" cstate="print"/>
          <a:srcRect l="8329" t="16441" r="6371" b="5803"/>
          <a:stretch>
            <a:fillRect/>
          </a:stretch>
        </p:blipFill>
        <p:spPr bwMode="auto">
          <a:xfrm>
            <a:off x="8488713" y="2795452"/>
            <a:ext cx="2732281" cy="186798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440" name="Picture 8" descr="Risultato immagine per ossidiana"/>
          <p:cNvPicPr>
            <a:picLocks noChangeAspect="1" noChangeArrowheads="1"/>
          </p:cNvPicPr>
          <p:nvPr/>
        </p:nvPicPr>
        <p:blipFill>
          <a:blip r:embed="rId4" cstate="print"/>
          <a:srcRect l="5289" t="13082" r="10096"/>
          <a:stretch>
            <a:fillRect/>
          </a:stretch>
        </p:blipFill>
        <p:spPr bwMode="auto">
          <a:xfrm>
            <a:off x="8490856" y="4923341"/>
            <a:ext cx="2717075" cy="177471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738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 rtl="1"/>
            <a:r>
              <a:rPr lang="it-IT" dirty="0" smtClean="0"/>
              <a:t>What are the consequences of </a:t>
            </a:r>
            <a:r>
              <a:rPr lang="it-IT" dirty="0" err="1" smtClean="0"/>
              <a:t>volcanic</a:t>
            </a:r>
            <a:r>
              <a:rPr lang="it-IT" dirty="0" smtClean="0"/>
              <a:t> eruptions?</a:t>
            </a:r>
          </a:p>
          <a:p>
            <a:pPr algn="ctr" rtl="1"/>
            <a:r>
              <a:rPr lang="it-IT" dirty="0" smtClean="0"/>
              <a:t>How can volcanic eruptions change the weather?</a:t>
            </a:r>
          </a:p>
          <a:p>
            <a:pPr algn="ctr" rtl="1"/>
            <a:r>
              <a:rPr lang="it-IT" dirty="0" err="1" smtClean="0"/>
              <a:t>Which</a:t>
            </a:r>
            <a:r>
              <a:rPr lang="it-IT" dirty="0" smtClean="0"/>
              <a:t> are the volcanic hazards? And benefits?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2413000" y="1714501"/>
            <a:ext cx="103759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4000" b="1" dirty="0" smtClean="0">
                <a:ln w="0"/>
                <a:solidFill>
                  <a:srgbClr val="000000">
                    <a:lumMod val="65000"/>
                    <a:lumOff val="3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</a:rPr>
              <a:t>VOLCANOES</a:t>
            </a:r>
            <a:endParaRPr lang="it-IT" sz="14000" b="1" dirty="0">
              <a:ln w="0"/>
              <a:solidFill>
                <a:srgbClr val="000000">
                  <a:lumMod val="65000"/>
                  <a:lumOff val="35000"/>
                </a:srgb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974080" y="344656"/>
            <a:ext cx="603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YOSSI KADOSH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10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it-IT" sz="4800" dirty="0" smtClean="0">
                <a:latin typeface="Showcard Gothic" panose="04020904020102020604" pitchFamily="82" charset="0"/>
              </a:rPr>
              <a:t>Consequences of </a:t>
            </a:r>
            <a:r>
              <a:rPr lang="it-IT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volcanic</a:t>
            </a:r>
            <a:r>
              <a:rPr lang="it-IT" sz="4800" dirty="0" smtClean="0">
                <a:latin typeface="Showcard Gothic" panose="04020904020102020604" pitchFamily="82" charset="0"/>
              </a:rPr>
              <a:t> </a:t>
            </a:r>
            <a:r>
              <a:rPr lang="it-IT" sz="4800" dirty="0" err="1" smtClean="0">
                <a:latin typeface="Showcard Gothic" panose="04020904020102020604" pitchFamily="82" charset="0"/>
              </a:rPr>
              <a:t>eruptionS</a:t>
            </a:r>
            <a:r>
              <a:rPr lang="it-IT" sz="4800" dirty="0" smtClean="0">
                <a:latin typeface="Showcard Gothic" panose="04020904020102020604" pitchFamily="82" charset="0"/>
              </a:rPr>
              <a:t> </a:t>
            </a:r>
            <a:endParaRPr lang="he-IL" sz="4800" dirty="0">
              <a:latin typeface="Showcard Gothic" panose="04020904020102020604" pitchFamily="82" charset="0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888275" y="2373629"/>
            <a:ext cx="9628632" cy="3986213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>
                <a:latin typeface="Snap ITC" panose="04040A07060A02020202" pitchFamily="82" charset="0"/>
              </a:rPr>
              <a:t>TSUNAMIS</a:t>
            </a:r>
          </a:p>
          <a:p>
            <a:pPr algn="l"/>
            <a:r>
              <a:rPr lang="it-IT" sz="2800" dirty="0" smtClean="0">
                <a:latin typeface="Snap ITC" panose="04040A07060A02020202" pitchFamily="82" charset="0"/>
              </a:rPr>
              <a:t>EARTHQUAKES</a:t>
            </a:r>
          </a:p>
          <a:p>
            <a:pPr algn="l"/>
            <a:r>
              <a:rPr lang="it-IT" sz="2800" dirty="0" smtClean="0">
                <a:latin typeface="Snap ITC" panose="04040A07060A02020202" pitchFamily="82" charset="0"/>
              </a:rPr>
              <a:t>ROCK FALLS</a:t>
            </a:r>
          </a:p>
          <a:p>
            <a:pPr algn="l"/>
            <a:r>
              <a:rPr lang="it-IT" sz="2800" dirty="0" smtClean="0">
                <a:latin typeface="Snap ITC" panose="04040A07060A02020202" pitchFamily="82" charset="0"/>
              </a:rPr>
              <a:t>FLOODS</a:t>
            </a:r>
          </a:p>
          <a:p>
            <a:pPr algn="l"/>
            <a:r>
              <a:rPr lang="it-IT" sz="2800" dirty="0" smtClean="0">
                <a:latin typeface="Snap ITC" panose="04040A07060A02020202" pitchFamily="82" charset="0"/>
              </a:rPr>
              <a:t>MUD FLOWS</a:t>
            </a:r>
          </a:p>
          <a:p>
            <a:pPr algn="l"/>
            <a:endParaRPr lang="it-IT" dirty="0"/>
          </a:p>
        </p:txBody>
      </p:sp>
      <p:grpSp>
        <p:nvGrpSpPr>
          <p:cNvPr id="65" name="קבוצה 64"/>
          <p:cNvGrpSpPr/>
          <p:nvPr/>
        </p:nvGrpSpPr>
        <p:grpSpPr>
          <a:xfrm>
            <a:off x="4323806" y="1897674"/>
            <a:ext cx="7868194" cy="4572362"/>
            <a:chOff x="4171217" y="1802857"/>
            <a:chExt cx="7818598" cy="4572362"/>
          </a:xfrm>
        </p:grpSpPr>
        <p:grpSp>
          <p:nvGrpSpPr>
            <p:cNvPr id="9" name="קבוצה 8"/>
            <p:cNvGrpSpPr/>
            <p:nvPr/>
          </p:nvGrpSpPr>
          <p:grpSpPr>
            <a:xfrm>
              <a:off x="4766921" y="1942051"/>
              <a:ext cx="2689773" cy="2076303"/>
              <a:chOff x="5154868" y="1915184"/>
              <a:chExt cx="2373662" cy="1780247"/>
            </a:xfrm>
          </p:grpSpPr>
          <p:pic>
            <p:nvPicPr>
              <p:cNvPr id="3" name="תמונה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4868" y="1915184"/>
                <a:ext cx="2373662" cy="178024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154868" y="3322580"/>
                <a:ext cx="13843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rgbClr val="FF0000"/>
                    </a:solidFill>
                    <a:latin typeface="Forte" panose="03060902040502070203" pitchFamily="66" charset="0"/>
                  </a:rPr>
                  <a:t>TSUNAMIS</a:t>
                </a:r>
                <a:endParaRPr lang="it-IT" dirty="0">
                  <a:solidFill>
                    <a:srgbClr val="FF0000"/>
                  </a:solidFill>
                  <a:latin typeface="Forte" panose="03060902040502070203" pitchFamily="66" charset="0"/>
                </a:endParaRPr>
              </a:p>
            </p:txBody>
          </p:sp>
        </p:grpSp>
        <p:grpSp>
          <p:nvGrpSpPr>
            <p:cNvPr id="16" name="קבוצה 15"/>
            <p:cNvGrpSpPr/>
            <p:nvPr/>
          </p:nvGrpSpPr>
          <p:grpSpPr>
            <a:xfrm>
              <a:off x="7629708" y="1802857"/>
              <a:ext cx="2994122" cy="1684004"/>
              <a:chOff x="7721600" y="2262550"/>
              <a:chExt cx="2994122" cy="1684004"/>
            </a:xfrm>
          </p:grpSpPr>
          <p:pic>
            <p:nvPicPr>
              <p:cNvPr id="6" name="תמונה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1600" y="2262550"/>
                <a:ext cx="2994122" cy="168400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721600" y="3508346"/>
                <a:ext cx="1384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rgbClr val="FF0000"/>
                    </a:solidFill>
                    <a:latin typeface="Forte" panose="03060902040502070203" pitchFamily="66" charset="0"/>
                  </a:rPr>
                  <a:t>FLOODS</a:t>
                </a:r>
                <a:endParaRPr lang="it-IT" dirty="0">
                  <a:solidFill>
                    <a:srgbClr val="FF0000"/>
                  </a:solidFill>
                  <a:latin typeface="Forte" panose="03060902040502070203" pitchFamily="66" charset="0"/>
                </a:endParaRPr>
              </a:p>
            </p:txBody>
          </p:sp>
        </p:grpSp>
        <p:grpSp>
          <p:nvGrpSpPr>
            <p:cNvPr id="15" name="קבוצה 14"/>
            <p:cNvGrpSpPr/>
            <p:nvPr/>
          </p:nvGrpSpPr>
          <p:grpSpPr>
            <a:xfrm>
              <a:off x="9342324" y="3486861"/>
              <a:ext cx="2647491" cy="1895475"/>
              <a:chOff x="9291734" y="4018355"/>
              <a:chExt cx="2647491" cy="1895475"/>
            </a:xfrm>
          </p:grpSpPr>
          <p:pic>
            <p:nvPicPr>
              <p:cNvPr id="4" name="תמונה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91734" y="4018355"/>
                <a:ext cx="2647491" cy="189547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9291734" y="5530496"/>
                <a:ext cx="19477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rgbClr val="FF0000"/>
                    </a:solidFill>
                    <a:latin typeface="Forte" panose="03060902040502070203" pitchFamily="66" charset="0"/>
                  </a:rPr>
                  <a:t>EARTHQUAKES</a:t>
                </a:r>
                <a:endParaRPr lang="it-IT" dirty="0">
                  <a:solidFill>
                    <a:srgbClr val="FF0000"/>
                  </a:solidFill>
                  <a:latin typeface="Forte" panose="03060902040502070203" pitchFamily="66" charset="0"/>
                </a:endParaRPr>
              </a:p>
            </p:txBody>
          </p:sp>
        </p:grpSp>
        <p:grpSp>
          <p:nvGrpSpPr>
            <p:cNvPr id="10" name="קבוצה 9"/>
            <p:cNvGrpSpPr/>
            <p:nvPr/>
          </p:nvGrpSpPr>
          <p:grpSpPr>
            <a:xfrm>
              <a:off x="6443310" y="4672536"/>
              <a:ext cx="2861517" cy="1695450"/>
              <a:chOff x="6430217" y="4249933"/>
              <a:chExt cx="2861517" cy="1695450"/>
            </a:xfrm>
          </p:grpSpPr>
          <p:pic>
            <p:nvPicPr>
              <p:cNvPr id="5" name="תמונה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4234" y="4249933"/>
                <a:ext cx="2857500" cy="16954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6430217" y="5544498"/>
                <a:ext cx="14955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rgbClr val="FF0000"/>
                    </a:solidFill>
                    <a:latin typeface="Forte" panose="03060902040502070203" pitchFamily="66" charset="0"/>
                  </a:rPr>
                  <a:t>ROCK FALLS</a:t>
                </a:r>
                <a:endParaRPr lang="it-IT" dirty="0">
                  <a:solidFill>
                    <a:srgbClr val="FF0000"/>
                  </a:solidFill>
                  <a:latin typeface="Forte" panose="03060902040502070203" pitchFamily="66" charset="0"/>
                </a:endParaRPr>
              </a:p>
            </p:txBody>
          </p:sp>
        </p:grpSp>
        <p:grpSp>
          <p:nvGrpSpPr>
            <p:cNvPr id="18" name="קבוצה 17"/>
            <p:cNvGrpSpPr/>
            <p:nvPr/>
          </p:nvGrpSpPr>
          <p:grpSpPr>
            <a:xfrm>
              <a:off x="4171217" y="4085243"/>
              <a:ext cx="2225982" cy="1459255"/>
              <a:chOff x="3933214" y="4999536"/>
              <a:chExt cx="2225982" cy="1459255"/>
            </a:xfrm>
          </p:grpSpPr>
          <p:pic>
            <p:nvPicPr>
              <p:cNvPr id="8" name="תמונה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3214" y="4999536"/>
                <a:ext cx="2225982" cy="145925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4003028" y="6031559"/>
                <a:ext cx="1527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rgbClr val="FF0000"/>
                    </a:solidFill>
                    <a:latin typeface="Forte" panose="03060902040502070203" pitchFamily="66" charset="0"/>
                  </a:rPr>
                  <a:t>MUD FLOWS</a:t>
                </a:r>
                <a:endParaRPr lang="it-IT" dirty="0">
                  <a:solidFill>
                    <a:srgbClr val="FF0000"/>
                  </a:solidFill>
                  <a:latin typeface="Forte" panose="03060902040502070203" pitchFamily="66" charset="0"/>
                </a:endParaRPr>
              </a:p>
            </p:txBody>
          </p:sp>
        </p:grpSp>
        <p:sp>
          <p:nvSpPr>
            <p:cNvPr id="19" name="מלבן 18"/>
            <p:cNvSpPr/>
            <p:nvPr/>
          </p:nvSpPr>
          <p:spPr>
            <a:xfrm>
              <a:off x="6397198" y="4085243"/>
              <a:ext cx="2911902" cy="42325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E5E6DA"/>
                </a:solidFill>
              </a:endParaRPr>
            </a:p>
          </p:txBody>
        </p:sp>
        <p:sp>
          <p:nvSpPr>
            <p:cNvPr id="20" name="מלבן 19"/>
            <p:cNvSpPr/>
            <p:nvPr/>
          </p:nvSpPr>
          <p:spPr>
            <a:xfrm>
              <a:off x="7499204" y="3516721"/>
              <a:ext cx="1805623" cy="62432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E5E6DA"/>
                </a:solidFill>
              </a:endParaRPr>
            </a:p>
          </p:txBody>
        </p:sp>
        <p:cxnSp>
          <p:nvCxnSpPr>
            <p:cNvPr id="22" name="מחבר ישר 21"/>
            <p:cNvCxnSpPr/>
            <p:nvPr/>
          </p:nvCxnSpPr>
          <p:spPr>
            <a:xfrm>
              <a:off x="6439709" y="4141042"/>
              <a:ext cx="3041" cy="2234177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מחבר ישר 22"/>
            <p:cNvCxnSpPr/>
            <p:nvPr/>
          </p:nvCxnSpPr>
          <p:spPr>
            <a:xfrm>
              <a:off x="9304827" y="3502719"/>
              <a:ext cx="0" cy="2833714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מחבר ישר 42"/>
            <p:cNvCxnSpPr/>
            <p:nvPr/>
          </p:nvCxnSpPr>
          <p:spPr>
            <a:xfrm flipH="1" flipV="1">
              <a:off x="7499203" y="3486861"/>
              <a:ext cx="4490612" cy="15858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מחבר ישר 46"/>
            <p:cNvCxnSpPr/>
            <p:nvPr/>
          </p:nvCxnSpPr>
          <p:spPr>
            <a:xfrm flipH="1" flipV="1">
              <a:off x="9329239" y="5450920"/>
              <a:ext cx="2660576" cy="35678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מחבר ישר 48"/>
            <p:cNvCxnSpPr/>
            <p:nvPr/>
          </p:nvCxnSpPr>
          <p:spPr>
            <a:xfrm flipH="1">
              <a:off x="4171217" y="5666622"/>
              <a:ext cx="2285017" cy="8165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מחבר ישר 51"/>
            <p:cNvCxnSpPr/>
            <p:nvPr/>
          </p:nvCxnSpPr>
          <p:spPr>
            <a:xfrm flipH="1" flipV="1">
              <a:off x="4171218" y="4067265"/>
              <a:ext cx="3719801" cy="6888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מחבר ישר 55"/>
            <p:cNvCxnSpPr/>
            <p:nvPr/>
          </p:nvCxnSpPr>
          <p:spPr>
            <a:xfrm>
              <a:off x="7502245" y="1992492"/>
              <a:ext cx="27304" cy="232568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ישר 59"/>
            <p:cNvCxnSpPr/>
            <p:nvPr/>
          </p:nvCxnSpPr>
          <p:spPr>
            <a:xfrm flipH="1">
              <a:off x="10717887" y="1940608"/>
              <a:ext cx="748" cy="1562111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מחבר ישר 62"/>
            <p:cNvCxnSpPr/>
            <p:nvPr/>
          </p:nvCxnSpPr>
          <p:spPr>
            <a:xfrm>
              <a:off x="4762649" y="2031278"/>
              <a:ext cx="3041" cy="200726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80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1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-122174" y="-435357"/>
            <a:ext cx="12433300" cy="3076957"/>
          </a:xfrm>
        </p:spPr>
        <p:txBody>
          <a:bodyPr>
            <a:noAutofit/>
          </a:bodyPr>
          <a:lstStyle/>
          <a:p>
            <a:pPr algn="ctr"/>
            <a:r>
              <a:rPr lang="it-IT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HOW CAN VOLCANIC ERUPTIONS CHANGE THE WEATHER?</a:t>
            </a:r>
            <a:endParaRPr lang="he-IL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dirty="0" err="1" smtClean="0">
                <a:latin typeface="Matura MT Script Capitals" panose="03020802060602070202" pitchFamily="66" charset="0"/>
              </a:rPr>
              <a:t>Volcanic</a:t>
            </a:r>
            <a:r>
              <a:rPr lang="it-IT" sz="3600" dirty="0" smtClean="0">
                <a:latin typeface="Matura MT Script Capitals" panose="03020802060602070202" pitchFamily="66" charset="0"/>
              </a:rPr>
              <a:t> </a:t>
            </a:r>
            <a:r>
              <a:rPr lang="it-IT" sz="3600" dirty="0" err="1" smtClean="0">
                <a:latin typeface="Matura MT Script Capitals" panose="03020802060602070202" pitchFamily="66" charset="0"/>
              </a:rPr>
              <a:t>eruptions</a:t>
            </a:r>
            <a:r>
              <a:rPr lang="it-IT" sz="3600" dirty="0" smtClean="0">
                <a:latin typeface="Matura MT Script Capitals" panose="03020802060602070202" pitchFamily="66" charset="0"/>
              </a:rPr>
              <a:t> can </a:t>
            </a:r>
            <a:r>
              <a:rPr lang="it-IT" sz="3600" dirty="0" err="1" smtClean="0">
                <a:latin typeface="Matura MT Script Capitals" panose="03020802060602070202" pitchFamily="66" charset="0"/>
              </a:rPr>
              <a:t>damage</a:t>
            </a:r>
            <a:r>
              <a:rPr lang="it-IT" sz="3600" dirty="0" smtClean="0">
                <a:latin typeface="Matura MT Script Capitals" panose="03020802060602070202" pitchFamily="66" charset="0"/>
              </a:rPr>
              <a:t> the </a:t>
            </a:r>
            <a:r>
              <a:rPr lang="it-IT" sz="3600" dirty="0" err="1" smtClean="0">
                <a:latin typeface="Matura MT Script Capitals" panose="03020802060602070202" pitchFamily="66" charset="0"/>
              </a:rPr>
              <a:t>Earth’s</a:t>
            </a:r>
            <a:r>
              <a:rPr lang="it-IT" sz="3600" dirty="0" smtClean="0">
                <a:latin typeface="Matura MT Script Capitals" panose="03020802060602070202" pitchFamily="66" charset="0"/>
              </a:rPr>
              <a:t> </a:t>
            </a:r>
            <a:r>
              <a:rPr lang="it-IT" sz="3600" dirty="0" err="1" smtClean="0">
                <a:latin typeface="Matura MT Script Capitals" panose="03020802060602070202" pitchFamily="66" charset="0"/>
              </a:rPr>
              <a:t>hozone</a:t>
            </a:r>
            <a:r>
              <a:rPr lang="it-IT" sz="3600" dirty="0" smtClean="0">
                <a:latin typeface="Matura MT Script Capitals" panose="03020802060602070202" pitchFamily="66" charset="0"/>
              </a:rPr>
              <a:t> layer and </a:t>
            </a:r>
            <a:r>
              <a:rPr lang="it-IT" sz="3600" dirty="0" err="1" smtClean="0">
                <a:latin typeface="Matura MT Script Capitals" panose="03020802060602070202" pitchFamily="66" charset="0"/>
              </a:rPr>
              <a:t>consequently</a:t>
            </a:r>
            <a:r>
              <a:rPr lang="it-IT" sz="3600" dirty="0" smtClean="0">
                <a:latin typeface="Matura MT Script Capitals" panose="03020802060602070202" pitchFamily="66" charset="0"/>
              </a:rPr>
              <a:t> influence the weather wich becomes hotter or cooler.</a:t>
            </a:r>
            <a:endParaRPr lang="it-IT" sz="3600" dirty="0">
              <a:latin typeface="Matura MT Script Capitals" panose="03020802060602070202" pitchFamily="66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76" y="4182664"/>
            <a:ext cx="2388395" cy="2388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קבוצה 8"/>
          <p:cNvGrpSpPr/>
          <p:nvPr/>
        </p:nvGrpSpPr>
        <p:grpSpPr>
          <a:xfrm>
            <a:off x="3098750" y="4496519"/>
            <a:ext cx="3134692" cy="951417"/>
            <a:chOff x="8737600" y="4616936"/>
            <a:chExt cx="3134692" cy="951417"/>
          </a:xfrm>
        </p:grpSpPr>
        <p:sp>
          <p:nvSpPr>
            <p:cNvPr id="10" name="TextBox 9"/>
            <p:cNvSpPr txBox="1"/>
            <p:nvPr/>
          </p:nvSpPr>
          <p:spPr>
            <a:xfrm>
              <a:off x="10693400" y="4616936"/>
              <a:ext cx="1178892" cy="830997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solidFill>
                    <a:srgbClr val="3C4743"/>
                  </a:solidFill>
                  <a:latin typeface="Matura MT Script Capitals" panose="03020802060602070202" pitchFamily="66" charset="0"/>
                </a:rPr>
                <a:t>h</a:t>
              </a:r>
              <a:r>
                <a:rPr lang="it-IT" sz="2400" dirty="0" smtClean="0">
                  <a:solidFill>
                    <a:srgbClr val="3C4743"/>
                  </a:solidFill>
                  <a:latin typeface="Matura MT Script Capitals" panose="03020802060602070202" pitchFamily="66" charset="0"/>
                </a:rPr>
                <a:t>ozone layer</a:t>
              </a:r>
              <a:endParaRPr lang="it-IT" sz="2400" dirty="0">
                <a:solidFill>
                  <a:srgbClr val="3C4743"/>
                </a:solidFill>
                <a:latin typeface="Matura MT Script Capitals" panose="03020802060602070202" pitchFamily="66" charset="0"/>
              </a:endParaRPr>
            </a:p>
          </p:txBody>
        </p:sp>
        <p:cxnSp>
          <p:nvCxnSpPr>
            <p:cNvPr id="11" name="מחבר ישר 10"/>
            <p:cNvCxnSpPr/>
            <p:nvPr/>
          </p:nvCxnSpPr>
          <p:spPr>
            <a:xfrm flipV="1">
              <a:off x="8737600" y="5073053"/>
              <a:ext cx="1955800" cy="495300"/>
            </a:xfrm>
            <a:prstGeom prst="line">
              <a:avLst/>
            </a:prstGeom>
            <a:ln w="381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93" y="4576762"/>
            <a:ext cx="2857500" cy="1600200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8963805" y="4633674"/>
            <a:ext cx="2439582" cy="677108"/>
            <a:chOff x="4279337" y="4685849"/>
            <a:chExt cx="2439582" cy="677108"/>
          </a:xfrm>
        </p:grpSpPr>
        <p:cxnSp>
          <p:nvCxnSpPr>
            <p:cNvPr id="8" name="מחבר ישר 7"/>
            <p:cNvCxnSpPr/>
            <p:nvPr/>
          </p:nvCxnSpPr>
          <p:spPr>
            <a:xfrm flipV="1">
              <a:off x="4279337" y="5073053"/>
              <a:ext cx="876863" cy="289904"/>
            </a:xfrm>
            <a:prstGeom prst="line">
              <a:avLst/>
            </a:prstGeom>
            <a:ln w="3810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164250" y="4685849"/>
              <a:ext cx="1554669" cy="67710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rgbClr val="3C4743"/>
                  </a:solidFill>
                  <a:latin typeface="Matura MT Script Capitals" panose="03020802060602070202" pitchFamily="66" charset="0"/>
                </a:rPr>
                <a:t>influence the </a:t>
              </a:r>
              <a:r>
                <a:rPr lang="it-IT" sz="2400" dirty="0">
                  <a:solidFill>
                    <a:srgbClr val="3C4743"/>
                  </a:solidFill>
                  <a:latin typeface="Matura MT Script Capitals" panose="03020802060602070202" pitchFamily="66" charset="0"/>
                </a:rPr>
                <a:t>weather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3457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6617" y="419449"/>
            <a:ext cx="9740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dirty="0" smtClean="0">
                <a:solidFill>
                  <a:srgbClr val="FF0000"/>
                </a:solidFill>
                <a:latin typeface="Chiller" panose="04020404031007020602" pitchFamily="82" charset="0"/>
              </a:rPr>
              <a:t>VOLCANIC HAZARDS</a:t>
            </a:r>
            <a:endParaRPr lang="it-IT" sz="9600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57200" y="2298975"/>
            <a:ext cx="11364685" cy="424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7000"/>
              </a:lnSpc>
              <a:buFont typeface="+mj-lt"/>
              <a:buAutoNum type="arabicParenR"/>
            </a:pPr>
            <a:r>
              <a:rPr lang="en-US" sz="3600" dirty="0" smtClean="0">
                <a:solidFill>
                  <a:srgbClr val="00000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David" panose="020E0502060401010101" pitchFamily="34" charset="-79"/>
              </a:rPr>
              <a:t> Lava </a:t>
            </a:r>
            <a:r>
              <a:rPr lang="en-US" sz="3600" dirty="0">
                <a:solidFill>
                  <a:srgbClr val="00000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David" panose="020E0502060401010101" pitchFamily="34" charset="-79"/>
              </a:rPr>
              <a:t>flows are extremely hot, they can cause severe </a:t>
            </a:r>
            <a:r>
              <a:rPr lang="en-US" sz="3600" dirty="0" smtClean="0">
                <a:solidFill>
                  <a:srgbClr val="00000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David" panose="020E0502060401010101" pitchFamily="34" charset="-79"/>
              </a:rPr>
              <a:t>damages </a:t>
            </a:r>
            <a:r>
              <a:rPr lang="en-US" sz="3600" dirty="0">
                <a:solidFill>
                  <a:srgbClr val="00000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David" panose="020E0502060401010101" pitchFamily="34" charset="-79"/>
              </a:rPr>
              <a:t>and burn down vegetation and homes</a:t>
            </a:r>
            <a:r>
              <a:rPr lang="en-US" sz="3600" dirty="0" smtClean="0">
                <a:solidFill>
                  <a:srgbClr val="00000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</a:p>
          <a:p>
            <a:pPr marL="342900" indent="-342900" algn="ctr">
              <a:lnSpc>
                <a:spcPct val="107000"/>
              </a:lnSpc>
              <a:buFont typeface="+mj-lt"/>
              <a:buAutoNum type="arabicParenR"/>
            </a:pPr>
            <a:endParaRPr lang="it-IT" sz="3600" dirty="0">
              <a:solidFill>
                <a:srgbClr val="000000"/>
              </a:solidFill>
              <a:latin typeface="Matura MT Script Capitals" panose="03020802060602070202" pitchFamily="66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sz="3600" dirty="0" smtClean="0">
                <a:solidFill>
                  <a:srgbClr val="00000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David" panose="020E0502060401010101" pitchFamily="34" charset="-79"/>
              </a:rPr>
              <a:t> Most </a:t>
            </a:r>
            <a:r>
              <a:rPr lang="en-US" sz="3600" dirty="0">
                <a:solidFill>
                  <a:srgbClr val="00000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David" panose="020E0502060401010101" pitchFamily="34" charset="-79"/>
              </a:rPr>
              <a:t>of the gases released in an </a:t>
            </a:r>
            <a:r>
              <a:rPr lang="en-US" sz="3600">
                <a:solidFill>
                  <a:srgbClr val="00000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David" panose="020E0502060401010101" pitchFamily="34" charset="-79"/>
              </a:rPr>
              <a:t>eruption </a:t>
            </a:r>
            <a:r>
              <a:rPr lang="en-US" sz="3600" smtClean="0">
                <a:solidFill>
                  <a:srgbClr val="00000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David" panose="020E0502060401010101" pitchFamily="34" charset="-79"/>
              </a:rPr>
              <a:t>are </a:t>
            </a:r>
            <a:r>
              <a:rPr lang="en-US" sz="3600" dirty="0" smtClean="0">
                <a:solidFill>
                  <a:srgbClr val="00000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David" panose="020E0502060401010101" pitchFamily="34" charset="-79"/>
              </a:rPr>
              <a:t>composed by water </a:t>
            </a:r>
            <a:r>
              <a:rPr lang="en-US" sz="3600" dirty="0">
                <a:solidFill>
                  <a:srgbClr val="00000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David" panose="020E0502060401010101" pitchFamily="34" charset="-79"/>
              </a:rPr>
              <a:t>vapor </a:t>
            </a:r>
            <a:r>
              <a:rPr lang="en-US" sz="3600" dirty="0" smtClean="0">
                <a:solidFill>
                  <a:srgbClr val="00000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David" panose="020E0502060401010101" pitchFamily="34" charset="-79"/>
              </a:rPr>
              <a:t>(relatively harmless), </a:t>
            </a:r>
            <a:r>
              <a:rPr lang="en-US" sz="3600" dirty="0">
                <a:solidFill>
                  <a:srgbClr val="00000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David" panose="020E0502060401010101" pitchFamily="34" charset="-79"/>
              </a:rPr>
              <a:t>but volcanoes also produce other gases that can be dangerous, even deadly.</a:t>
            </a:r>
            <a:endParaRPr lang="it-IT" sz="3600" dirty="0">
              <a:solidFill>
                <a:srgbClr val="000000"/>
              </a:solidFill>
              <a:latin typeface="Matura MT Script Capitals" panose="03020802060602070202" pitchFamily="66" charset="0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9796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dirty="0" smtClean="0">
                <a:solidFill>
                  <a:srgbClr val="FFFF00"/>
                </a:solidFill>
                <a:latin typeface="Jokerman" panose="04090605060D06020702" pitchFamily="82" charset="0"/>
              </a:rPr>
              <a:t>VOLCANIC BENEFITS</a:t>
            </a:r>
            <a:endParaRPr lang="it-IT" sz="6000" dirty="0">
              <a:solidFill>
                <a:srgbClr val="FFFF00"/>
              </a:solidFill>
              <a:latin typeface="Jokerman" panose="04090605060D06020702" pitchFamily="82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31519" y="2076994"/>
            <a:ext cx="10881361" cy="424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David" panose="020E0502060401010101" pitchFamily="34" charset="-79"/>
              </a:rPr>
              <a:t> </a:t>
            </a:r>
            <a:endParaRPr lang="it-IT" sz="3600" dirty="0">
              <a:solidFill>
                <a:srgbClr val="000000"/>
              </a:solidFill>
              <a:latin typeface="Matura MT Script Capitals" panose="03020802060602070202" pitchFamily="66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indent="-342900" algn="ctr">
              <a:lnSpc>
                <a:spcPct val="107000"/>
              </a:lnSpc>
              <a:buFont typeface="+mj-lt"/>
              <a:buAutoNum type="arabicParenR"/>
            </a:pPr>
            <a:r>
              <a:rPr lang="en-US" sz="3600" dirty="0" smtClean="0">
                <a:solidFill>
                  <a:srgbClr val="00000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David" panose="020E0502060401010101" pitchFamily="34" charset="-79"/>
              </a:rPr>
              <a:t> Volcanoes </a:t>
            </a:r>
            <a:r>
              <a:rPr lang="en-US" sz="3600" dirty="0">
                <a:solidFill>
                  <a:srgbClr val="00000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David" panose="020E0502060401010101" pitchFamily="34" charset="-79"/>
              </a:rPr>
              <a:t>have created 80% of the Earth </a:t>
            </a:r>
            <a:r>
              <a:rPr lang="en-US" sz="3600" dirty="0" smtClean="0">
                <a:solidFill>
                  <a:srgbClr val="00000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David" panose="020E0502060401010101" pitchFamily="34" charset="-79"/>
              </a:rPr>
              <a:t>surface</a:t>
            </a:r>
          </a:p>
          <a:p>
            <a:pPr marL="342900" indent="-342900" algn="ctr">
              <a:lnSpc>
                <a:spcPct val="107000"/>
              </a:lnSpc>
              <a:buFont typeface="+mj-lt"/>
              <a:buAutoNum type="arabicParenR"/>
            </a:pPr>
            <a:endParaRPr lang="it-IT" sz="3600" dirty="0">
              <a:solidFill>
                <a:srgbClr val="000000"/>
              </a:solidFill>
              <a:latin typeface="Matura MT Script Capitals" panose="03020802060602070202" pitchFamily="66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indent="-342900" algn="ctr">
              <a:lnSpc>
                <a:spcPct val="107000"/>
              </a:lnSpc>
              <a:buFont typeface="+mj-lt"/>
              <a:buAutoNum type="arabicParenR"/>
            </a:pPr>
            <a:r>
              <a:rPr lang="en-US" sz="3600" dirty="0" smtClean="0">
                <a:solidFill>
                  <a:srgbClr val="00000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David" panose="020E0502060401010101" pitchFamily="34" charset="-79"/>
              </a:rPr>
              <a:t> We </a:t>
            </a:r>
            <a:r>
              <a:rPr lang="en-US" sz="3600" dirty="0">
                <a:solidFill>
                  <a:srgbClr val="00000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David" panose="020E0502060401010101" pitchFamily="34" charset="-79"/>
              </a:rPr>
              <a:t>can use </a:t>
            </a:r>
            <a:r>
              <a:rPr lang="en-US" sz="3600" dirty="0" smtClean="0">
                <a:solidFill>
                  <a:srgbClr val="00000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David" panose="020E0502060401010101" pitchFamily="34" charset="-79"/>
              </a:rPr>
              <a:t>Geothermal-Energy</a:t>
            </a:r>
          </a:p>
          <a:p>
            <a:pPr marL="342900" indent="-342900" algn="ctr">
              <a:lnSpc>
                <a:spcPct val="107000"/>
              </a:lnSpc>
            </a:pPr>
            <a:r>
              <a:rPr lang="en-US" sz="3600" dirty="0" smtClean="0">
                <a:solidFill>
                  <a:srgbClr val="00000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it-IT" sz="3600" dirty="0">
              <a:solidFill>
                <a:srgbClr val="000000"/>
              </a:solidFill>
              <a:latin typeface="Matura MT Script Capitals" panose="03020802060602070202" pitchFamily="66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rgbClr val="00000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David" panose="020E0502060401010101" pitchFamily="34" charset="-79"/>
              </a:rPr>
              <a:t>3) The </a:t>
            </a:r>
            <a:r>
              <a:rPr lang="en-US" sz="3600" dirty="0">
                <a:solidFill>
                  <a:srgbClr val="00000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David" panose="020E0502060401010101" pitchFamily="34" charset="-79"/>
              </a:rPr>
              <a:t>cinder coming out </a:t>
            </a:r>
            <a:r>
              <a:rPr lang="en-US" sz="3600" dirty="0" smtClean="0">
                <a:solidFill>
                  <a:srgbClr val="00000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David" panose="020E0502060401010101" pitchFamily="34" charset="-79"/>
              </a:rPr>
              <a:t>from </a:t>
            </a:r>
            <a:r>
              <a:rPr lang="en-US" sz="3600" dirty="0">
                <a:solidFill>
                  <a:srgbClr val="000000"/>
                </a:solidFill>
                <a:latin typeface="Matura MT Script Capitals" panose="03020802060602070202" pitchFamily="66" charset="0"/>
                <a:ea typeface="Calibri" panose="020F0502020204030204" pitchFamily="34" charset="0"/>
                <a:cs typeface="David" panose="020E0502060401010101" pitchFamily="34" charset="-79"/>
              </a:rPr>
              <a:t>a volcano makes the soil more and more fertile.</a:t>
            </a:r>
            <a:endParaRPr lang="it-IT" sz="3600" dirty="0">
              <a:solidFill>
                <a:srgbClr val="000000"/>
              </a:solidFill>
              <a:latin typeface="Matura MT Script Capitals" panose="03020802060602070202" pitchFamily="66" charset="0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449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245721"/>
            <a:ext cx="8351519" cy="62909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3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433917" y="2011077"/>
            <a:ext cx="9973235" cy="2387600"/>
          </a:xfrm>
        </p:spPr>
        <p:txBody>
          <a:bodyPr>
            <a:noAutofit/>
          </a:bodyPr>
          <a:lstStyle/>
          <a:p>
            <a:pPr algn="ctr"/>
            <a:r>
              <a:rPr lang="it-IT" sz="8000" u="sng" dirty="0" smtClean="0">
                <a:solidFill>
                  <a:srgbClr val="FFC000"/>
                </a:solidFill>
                <a:latin typeface="Viner Hand ITC" panose="03070502030502020203" pitchFamily="66" charset="0"/>
              </a:rPr>
              <a:t>COMPREHENSION CHECK</a:t>
            </a:r>
            <a:endParaRPr lang="it-IT" sz="8000" u="sng" dirty="0">
              <a:solidFill>
                <a:srgbClr val="FFC000"/>
              </a:solidFill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8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WHICH ARE THE </a:t>
            </a:r>
            <a:r>
              <a:rPr lang="it-IT" sz="4000" dirty="0" err="1" smtClean="0">
                <a:solidFill>
                  <a:srgbClr val="FFC000"/>
                </a:solidFill>
                <a:latin typeface="Algerian" panose="04020705040A02060702" pitchFamily="82" charset="0"/>
              </a:rPr>
              <a:t>CONSEqUENCES</a:t>
            </a:r>
            <a:r>
              <a:rPr lang="it-IT" sz="40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 OF VOLCANIC ERUPTIONS?</a:t>
            </a:r>
            <a:endParaRPr lang="it-IT" sz="40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8380" y="1915916"/>
            <a:ext cx="10112188" cy="5447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Lucida Handwriting" panose="03010101010101010101" pitchFamily="66" charset="0"/>
              </a:rPr>
              <a:t>TSUNAMI, </a:t>
            </a:r>
            <a:r>
              <a:rPr lang="en-US" sz="2400" dirty="0">
                <a:solidFill>
                  <a:srgbClr val="000000"/>
                </a:solidFill>
                <a:latin typeface="Lucida Handwriting" panose="03010101010101010101" pitchFamily="66" charset="0"/>
              </a:rPr>
              <a:t>FLOODS, MUD FLOWS, ROCK </a:t>
            </a:r>
            <a:r>
              <a:rPr lang="en-US" sz="2400" dirty="0" smtClean="0">
                <a:solidFill>
                  <a:srgbClr val="000000"/>
                </a:solidFill>
                <a:latin typeface="Lucida Handwriting" panose="03010101010101010101" pitchFamily="66" charset="0"/>
              </a:rPr>
              <a:t>FALLS, ECLIPSE</a:t>
            </a:r>
          </a:p>
          <a:p>
            <a:pPr algn="ctr"/>
            <a:endParaRPr lang="it-IT" sz="2400" dirty="0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  <a:p>
            <a:pPr algn="ctr"/>
            <a:endParaRPr lang="it-IT" sz="2400" dirty="0">
              <a:solidFill>
                <a:srgbClr val="000000"/>
              </a:solidFill>
              <a:latin typeface="Lucida Handwriting" panose="03010101010101010101" pitchFamily="66" charset="0"/>
            </a:endParaRPr>
          </a:p>
          <a:p>
            <a:pPr algn="ctr"/>
            <a:endParaRPr lang="it-IT" sz="2400" dirty="0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  <a:p>
            <a:pPr algn="ctr"/>
            <a:endParaRPr lang="it-IT" sz="2400" dirty="0">
              <a:solidFill>
                <a:srgbClr val="000000"/>
              </a:solidFill>
              <a:latin typeface="Lucida Handwriting" panose="03010101010101010101" pitchFamily="66" charset="0"/>
            </a:endParaRPr>
          </a:p>
          <a:p>
            <a:pPr algn="ctr"/>
            <a:endParaRPr lang="it-IT" sz="2400" dirty="0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  <a:p>
            <a:pPr algn="ctr"/>
            <a:endParaRPr lang="it-IT" sz="2400" dirty="0">
              <a:solidFill>
                <a:srgbClr val="000000"/>
              </a:solidFill>
              <a:latin typeface="Lucida Handwriting" panose="03010101010101010101" pitchFamily="66" charset="0"/>
            </a:endParaRPr>
          </a:p>
          <a:p>
            <a:pPr algn="ctr"/>
            <a:endParaRPr lang="it-IT" sz="2400" dirty="0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  <a:p>
            <a:pPr algn="ctr"/>
            <a:endParaRPr lang="it-IT" sz="2400" dirty="0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  <a:p>
            <a:pPr algn="ctr"/>
            <a:endParaRPr lang="it-IT" sz="2400" dirty="0">
              <a:solidFill>
                <a:srgbClr val="000000"/>
              </a:solidFill>
              <a:latin typeface="Lucida Handwriting" panose="03010101010101010101" pitchFamily="66" charset="0"/>
            </a:endParaRPr>
          </a:p>
          <a:p>
            <a:pPr algn="ctr"/>
            <a:endParaRPr lang="it-IT" sz="2400" dirty="0" smtClean="0">
              <a:solidFill>
                <a:srgbClr val="00000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it-IT" sz="2400" dirty="0" smtClean="0">
                <a:solidFill>
                  <a:srgbClr val="000000"/>
                </a:solidFill>
                <a:latin typeface="Lucida Handwriting" panose="03010101010101010101" pitchFamily="66" charset="0"/>
              </a:rPr>
              <a:t>TSUNAMI, OTHER </a:t>
            </a:r>
            <a:r>
              <a:rPr lang="it-IT" sz="2400" dirty="0">
                <a:solidFill>
                  <a:srgbClr val="000000"/>
                </a:solidFill>
                <a:latin typeface="Lucida Handwriting" panose="03010101010101010101" pitchFamily="66" charset="0"/>
              </a:rPr>
              <a:t>ERUPTIONS</a:t>
            </a:r>
            <a:r>
              <a:rPr lang="it-IT" sz="2400" dirty="0" smtClean="0">
                <a:solidFill>
                  <a:srgbClr val="000000"/>
                </a:solidFill>
                <a:latin typeface="Lucida Handwriting" panose="03010101010101010101" pitchFamily="66" charset="0"/>
              </a:rPr>
              <a:t>, ROCK </a:t>
            </a:r>
            <a:r>
              <a:rPr lang="it-IT" sz="2400" dirty="0">
                <a:solidFill>
                  <a:srgbClr val="000000"/>
                </a:solidFill>
                <a:latin typeface="Lucida Handwriting" panose="03010101010101010101" pitchFamily="66" charset="0"/>
              </a:rPr>
              <a:t>FALLS AND </a:t>
            </a:r>
            <a:r>
              <a:rPr lang="it-IT" sz="2400" dirty="0" smtClean="0">
                <a:solidFill>
                  <a:srgbClr val="000000"/>
                </a:solidFill>
                <a:latin typeface="Lucida Handwriting" panose="03010101010101010101" pitchFamily="66" charset="0"/>
              </a:rPr>
              <a:t>FLOODS</a:t>
            </a:r>
            <a:endParaRPr lang="it-IT" sz="2400" dirty="0">
              <a:solidFill>
                <a:srgbClr val="000000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>
              <a:solidFill>
                <a:srgbClr val="00000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it-IT" dirty="0" smtClean="0">
                <a:solidFill>
                  <a:srgbClr val="000000"/>
                </a:solidFill>
              </a:rPr>
              <a:t>    </a:t>
            </a:r>
          </a:p>
          <a:p>
            <a:pPr marL="342900" indent="-342900" algn="ctr">
              <a:buFontTx/>
              <a:buAutoNum type="arabicParenR"/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8380" y="3920172"/>
            <a:ext cx="1011218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Lucida Handwriting" panose="03010101010101010101" pitchFamily="66" charset="0"/>
              </a:rPr>
              <a:t>TSUNAMI, </a:t>
            </a:r>
            <a:r>
              <a:rPr lang="en-US" sz="2400" dirty="0">
                <a:solidFill>
                  <a:srgbClr val="000000"/>
                </a:solidFill>
                <a:latin typeface="Lucida Handwriting" panose="03010101010101010101" pitchFamily="66" charset="0"/>
              </a:rPr>
              <a:t>EARTHQUAKES, ROCK FALLS, </a:t>
            </a:r>
            <a:r>
              <a:rPr lang="en-US" sz="2400" dirty="0" smtClean="0">
                <a:solidFill>
                  <a:srgbClr val="000000"/>
                </a:solidFill>
                <a:latin typeface="Lucida Handwriting" panose="03010101010101010101" pitchFamily="66" charset="0"/>
              </a:rPr>
              <a:t>FLOODS AND </a:t>
            </a:r>
            <a:r>
              <a:rPr lang="en-US" sz="2400" dirty="0">
                <a:solidFill>
                  <a:srgbClr val="000000"/>
                </a:solidFill>
                <a:latin typeface="Lucida Handwriting" panose="03010101010101010101" pitchFamily="66" charset="0"/>
              </a:rPr>
              <a:t>MUD </a:t>
            </a:r>
            <a:r>
              <a:rPr lang="en-US" sz="2400" dirty="0" smtClean="0">
                <a:solidFill>
                  <a:srgbClr val="000000"/>
                </a:solidFill>
                <a:latin typeface="Lucida Handwriting" panose="03010101010101010101" pitchFamily="66" charset="0"/>
              </a:rPr>
              <a:t>FLOWS</a:t>
            </a:r>
            <a:endParaRPr lang="en-US" sz="2400" dirty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07086" y="1709015"/>
                <a:ext cx="1653988" cy="5990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4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it-IT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  <a:p>
                <a:endParaRPr lang="it-IT" sz="4400" b="1" dirty="0" smtClean="0">
                  <a:solidFill>
                    <a:srgbClr val="3C47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it-IT" sz="4400" b="1" dirty="0">
                  <a:solidFill>
                    <a:srgbClr val="3C47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400" b="1" i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endParaRPr lang="en-US" sz="4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endParaRPr lang="en-US" sz="44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4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it-IT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  <a:p>
                <a:endParaRPr lang="en-US" sz="36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endParaRPr lang="it-IT" sz="3600" b="1" dirty="0">
                  <a:solidFill>
                    <a:srgbClr val="3C47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86" y="1709015"/>
                <a:ext cx="1653988" cy="599061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6684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097817" y="5988350"/>
            <a:ext cx="10015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3C4743"/>
                </a:solidFill>
                <a:latin typeface="Lucida Handwriting" panose="030101010101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WEATHER WHICH BECOMES HOTTER OR COOLER</a:t>
            </a:r>
            <a:endParaRPr lang="it-IT" sz="2400" dirty="0">
              <a:solidFill>
                <a:srgbClr val="3C4743"/>
              </a:solidFill>
              <a:latin typeface="Lucida Handwriting" panose="030101010101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2400" dirty="0">
              <a:solidFill>
                <a:srgbClr val="3C4743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097817" y="2325809"/>
            <a:ext cx="1051559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3C4743"/>
                </a:solidFill>
                <a:latin typeface="Lucida Handwriting" panose="030101010101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WEATHER WHICH BECOMES COOLER</a:t>
            </a:r>
          </a:p>
          <a:p>
            <a:pPr algn="ctr"/>
            <a:endParaRPr lang="it-IT" sz="2400" dirty="0" smtClean="0">
              <a:solidFill>
                <a:srgbClr val="3C4743"/>
              </a:solidFill>
              <a:latin typeface="Lucida Handwriting" panose="030101010101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it-IT" sz="2400" dirty="0" smtClean="0">
              <a:solidFill>
                <a:srgbClr val="3C4743"/>
              </a:solidFill>
              <a:latin typeface="Lucida Handwriting" panose="030101010101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it-IT" sz="2400" dirty="0">
              <a:solidFill>
                <a:srgbClr val="3C4743"/>
              </a:solidFill>
              <a:latin typeface="Lucida Handwriting" panose="030101010101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it-IT" sz="2400" dirty="0" smtClean="0">
              <a:solidFill>
                <a:srgbClr val="3C4743"/>
              </a:solidFill>
              <a:latin typeface="Lucida Handwriting" panose="030101010101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t-IT" sz="2400" dirty="0" smtClean="0">
                <a:solidFill>
                  <a:srgbClr val="3C4743"/>
                </a:solidFill>
                <a:latin typeface="Lucida Handwriting" panose="030101010101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WEATHER WHICH BECOMES HOTTER</a:t>
            </a:r>
            <a:endParaRPr lang="it-IT" sz="2400" dirty="0">
              <a:solidFill>
                <a:srgbClr val="3C4743"/>
              </a:solidFill>
              <a:latin typeface="Lucida Handwriting" panose="030101010101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it-IT" sz="4400" dirty="0">
              <a:solidFill>
                <a:srgbClr val="3C4743"/>
              </a:solidFill>
              <a:latin typeface="Lucida Handwriting" panose="030101010101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it-IT" sz="4400" dirty="0" smtClean="0">
              <a:solidFill>
                <a:srgbClr val="3C4743"/>
              </a:solidFill>
              <a:latin typeface="Lucida Handwriting" panose="030101010101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200" dirty="0">
                <a:solidFill>
                  <a:srgbClr val="FFC000"/>
                </a:solidFill>
                <a:latin typeface="Algerian" panose="04020705040A02060702" pitchFamily="82" charset="0"/>
              </a:rPr>
              <a:t>Because the </a:t>
            </a:r>
            <a:r>
              <a:rPr lang="en-US" sz="3200" dirty="0" err="1" smtClean="0">
                <a:solidFill>
                  <a:srgbClr val="FFC000"/>
                </a:solidFill>
                <a:latin typeface="Algerian" panose="04020705040A02060702" pitchFamily="82" charset="0"/>
              </a:rPr>
              <a:t>volcanIC</a:t>
            </a:r>
            <a:r>
              <a:rPr lang="it-IT" sz="32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 ERUPTIONS </a:t>
            </a:r>
            <a:r>
              <a:rPr lang="it-IT" sz="3200" dirty="0">
                <a:solidFill>
                  <a:srgbClr val="FFC000"/>
                </a:solidFill>
                <a:latin typeface="Algerian" panose="04020705040A02060702" pitchFamily="82" charset="0"/>
              </a:rPr>
              <a:t>can </a:t>
            </a:r>
            <a:r>
              <a:rPr lang="it-IT" sz="3200" dirty="0" err="1" smtClean="0">
                <a:solidFill>
                  <a:srgbClr val="FFC000"/>
                </a:solidFill>
                <a:latin typeface="Algerian" panose="04020705040A02060702" pitchFamily="82" charset="0"/>
              </a:rPr>
              <a:t>daMage</a:t>
            </a:r>
            <a:r>
              <a:rPr lang="it-IT" sz="32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 </a:t>
            </a:r>
            <a:r>
              <a:rPr lang="it-IT" sz="3200" dirty="0">
                <a:solidFill>
                  <a:srgbClr val="FFC000"/>
                </a:solidFill>
                <a:latin typeface="Algerian" panose="04020705040A02060702" pitchFamily="82" charset="0"/>
              </a:rPr>
              <a:t>the hozone layer and </a:t>
            </a:r>
            <a:r>
              <a:rPr lang="it-IT" sz="32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CONSEQUENTLY </a:t>
            </a:r>
            <a:r>
              <a:rPr lang="it-IT" sz="3200" dirty="0">
                <a:solidFill>
                  <a:srgbClr val="FFC000"/>
                </a:solidFill>
                <a:latin typeface="Algerian" panose="04020705040A02060702" pitchFamily="82" charset="0"/>
              </a:rPr>
              <a:t>influence </a:t>
            </a:r>
            <a:r>
              <a:rPr lang="it-IT" sz="32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the...</a:t>
            </a:r>
            <a:endParaRPr lang="it-IT" sz="32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07086" y="1709015"/>
                <a:ext cx="1653988" cy="5990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4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it-IT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  <a:p>
                <a:endParaRPr lang="it-IT" sz="4400" b="1" dirty="0" smtClean="0">
                  <a:solidFill>
                    <a:srgbClr val="3C47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it-IT" sz="4400" b="1" dirty="0">
                  <a:solidFill>
                    <a:srgbClr val="3C47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4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it-IT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  <a:p>
                <a:endParaRPr lang="en-US" sz="4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endParaRPr lang="en-US" sz="44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400" b="1" i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endParaRPr lang="en-US" sz="36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endParaRPr lang="it-IT" sz="3600" b="1" dirty="0">
                  <a:solidFill>
                    <a:srgbClr val="3C47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86" y="1709015"/>
                <a:ext cx="1653988" cy="599061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47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Algerian" panose="04020705040A02060702" pitchFamily="82" charset="0"/>
              </a:rPr>
              <a:t>the gases released in an eruption</a:t>
            </a:r>
            <a:r>
              <a:rPr lang="it-IT" sz="44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 ARE...</a:t>
            </a:r>
            <a:endParaRPr lang="it-IT" sz="44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471752" y="3626346"/>
            <a:ext cx="637316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US" sz="2400" dirty="0" smtClean="0">
                <a:solidFill>
                  <a:srgbClr val="3C4743"/>
                </a:solidFill>
                <a:latin typeface="Lucida Handwriting" panose="03010101010101010101" pitchFamily="66" charset="0"/>
              </a:rPr>
              <a:t>HARMLESS</a:t>
            </a:r>
          </a:p>
          <a:p>
            <a:pPr algn="ctr"/>
            <a:endParaRPr lang="en-US" sz="2400" dirty="0" smtClean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 smtClean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US" sz="2400" dirty="0" smtClean="0">
                <a:solidFill>
                  <a:srgbClr val="3C4743"/>
                </a:solidFill>
                <a:latin typeface="Lucida Handwriting" panose="03010101010101010101" pitchFamily="66" charset="0"/>
              </a:rPr>
              <a:t>DENGEROUS, EVEN DEADLY</a:t>
            </a:r>
          </a:p>
          <a:p>
            <a:pPr algn="ctr"/>
            <a:endParaRPr lang="en-US" dirty="0">
              <a:solidFill>
                <a:srgbClr val="3C4743"/>
              </a:solidFill>
            </a:endParaRPr>
          </a:p>
          <a:p>
            <a:pPr algn="ctr"/>
            <a:endParaRPr lang="it-IT" dirty="0">
              <a:solidFill>
                <a:srgbClr val="3C4743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388906" y="2081451"/>
            <a:ext cx="4297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3C4743"/>
                </a:solidFill>
                <a:latin typeface="Lucida Handwriting" panose="03010101010101010101" pitchFamily="66" charset="0"/>
              </a:rPr>
              <a:t>SOMETIMES DENGEROUS</a:t>
            </a:r>
            <a:endParaRPr lang="it-IT" dirty="0">
              <a:solidFill>
                <a:srgbClr val="3C474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07086" y="1709015"/>
                <a:ext cx="1653988" cy="5990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4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it-IT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  <a:p>
                <a:endParaRPr lang="it-IT" sz="4400" b="1" dirty="0" smtClean="0">
                  <a:solidFill>
                    <a:srgbClr val="3C47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it-IT" sz="4400" b="1" dirty="0">
                  <a:solidFill>
                    <a:srgbClr val="3C47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4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it-IT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  <a:p>
                <a:endParaRPr lang="en-US" sz="4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endParaRPr lang="en-US" sz="44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400" b="1" i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endParaRPr lang="en-US" sz="36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endParaRPr lang="it-IT" sz="3600" b="1" dirty="0">
                  <a:solidFill>
                    <a:srgbClr val="3C47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86" y="1709015"/>
                <a:ext cx="1653988" cy="599061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10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233747" y="2123986"/>
            <a:ext cx="4608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3C4743"/>
                </a:solidFill>
                <a:latin typeface="Lucida Handwriting" panose="03010101010101010101" pitchFamily="66" charset="0"/>
              </a:rPr>
              <a:t>MORE AND MORE FERTILE</a:t>
            </a:r>
            <a:endParaRPr lang="it-IT" dirty="0">
              <a:solidFill>
                <a:srgbClr val="3C4743"/>
              </a:solidFill>
            </a:endParaRPr>
          </a:p>
        </p:txBody>
      </p:sp>
      <p:sp>
        <p:nvSpPr>
          <p:cNvPr id="3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44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THE CINDER... MAKE THE SOIL ... </a:t>
            </a:r>
            <a:endParaRPr lang="it-IT" sz="44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163475" y="4029155"/>
            <a:ext cx="6880410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3C4743"/>
                </a:solidFill>
                <a:latin typeface="Lucida Handwriting" panose="03010101010101010101" pitchFamily="66" charset="0"/>
              </a:rPr>
              <a:t>LESS FERTILE</a:t>
            </a:r>
          </a:p>
          <a:p>
            <a:endParaRPr lang="en-US" sz="2400" dirty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endParaRPr lang="en-US" sz="2400" dirty="0" smtClean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endParaRPr lang="en-US" sz="2400" dirty="0" smtClean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endParaRPr lang="en-US" sz="2400" dirty="0" smtClean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endParaRPr lang="en-US" sz="2400" dirty="0" smtClean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US" sz="2400" dirty="0" smtClean="0">
                <a:solidFill>
                  <a:srgbClr val="3C4743"/>
                </a:solidFill>
                <a:latin typeface="Lucida Handwriting" panose="03010101010101010101" pitchFamily="66" charset="0"/>
              </a:rPr>
              <a:t>AS FERTILE AS BEFORE THE ERUPTION</a:t>
            </a:r>
            <a:endParaRPr lang="en-US" sz="2400" dirty="0">
              <a:solidFill>
                <a:srgbClr val="3C4743"/>
              </a:solidFill>
              <a:latin typeface="Lucida Handwriting" panose="030101010101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538012" y="1695568"/>
                <a:ext cx="1653988" cy="7344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400" b="1" i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endParaRPr lang="it-IT" sz="4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it-IT" sz="4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4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it-IT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  <a:p>
                <a:endParaRPr lang="it-IT" sz="4400" b="1" dirty="0" smtClean="0">
                  <a:solidFill>
                    <a:srgbClr val="3C47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it-IT" sz="4400" b="1" dirty="0">
                  <a:solidFill>
                    <a:srgbClr val="3C47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4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it-IT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  <a:p>
                <a:endParaRPr lang="en-US" sz="4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endParaRPr lang="en-US" sz="44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endParaRPr lang="en-US" sz="36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endParaRPr lang="it-IT" sz="3600" b="1" dirty="0">
                  <a:solidFill>
                    <a:srgbClr val="3C47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012" y="1695568"/>
                <a:ext cx="1653988" cy="734483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1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 bwMode="black">
          <a:xfrm>
            <a:off x="1432560" y="6187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he-IL" sz="30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it-IT" sz="44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When a volcano erupts we can use ... </a:t>
            </a:r>
            <a:endParaRPr lang="it-IT" sz="44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776047" y="2206590"/>
            <a:ext cx="45449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3C4743"/>
                </a:solidFill>
                <a:latin typeface="Lucida Handwriting" panose="03010101010101010101" pitchFamily="66" charset="0"/>
              </a:rPr>
              <a:t>EOLIC ENERGY</a:t>
            </a:r>
          </a:p>
          <a:p>
            <a:pPr algn="ctr"/>
            <a:endParaRPr lang="en-US" sz="2400" dirty="0" smtClean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 smtClean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 smtClean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 smtClean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US" sz="2400" dirty="0" smtClean="0">
                <a:solidFill>
                  <a:srgbClr val="3C4743"/>
                </a:solidFill>
                <a:latin typeface="Lucida Handwriting" panose="03010101010101010101" pitchFamily="66" charset="0"/>
              </a:rPr>
              <a:t>SOLAR ENERGY</a:t>
            </a:r>
            <a:endParaRPr lang="it-IT" sz="2400" dirty="0">
              <a:solidFill>
                <a:srgbClr val="3C4743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4063429" y="4053249"/>
            <a:ext cx="4054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C4743"/>
                </a:solidFill>
                <a:latin typeface="Lucida Handwriting" panose="03010101010101010101" pitchFamily="66" charset="0"/>
              </a:rPr>
              <a:t>GEOTHERMAL-ENERGY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707086" y="1709015"/>
                <a:ext cx="1653988" cy="5990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4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it-IT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  <a:p>
                <a:endParaRPr lang="it-IT" sz="4400" b="1" dirty="0" smtClean="0">
                  <a:solidFill>
                    <a:srgbClr val="3C47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it-IT" sz="4400" b="1" dirty="0">
                  <a:solidFill>
                    <a:srgbClr val="3C47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400" b="1" i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endParaRPr lang="en-US" sz="4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endParaRPr lang="en-US" sz="44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4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it-IT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  <a:p>
                <a:endParaRPr lang="en-US" sz="36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endParaRPr lang="it-IT" sz="3600" b="1" dirty="0">
                  <a:solidFill>
                    <a:srgbClr val="3C47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86" y="1709015"/>
                <a:ext cx="1653988" cy="599061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96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 bwMode="black">
          <a:xfrm>
            <a:off x="1432560" y="6187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he-IL" sz="30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it-IT" sz="44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volcanOES HAVE CREATED ...</a:t>
            </a:r>
            <a:endParaRPr lang="it-IT" sz="44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344973" y="1945333"/>
            <a:ext cx="5044971" cy="4893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3C4743"/>
                </a:solidFill>
                <a:latin typeface="Lucida Handwriting" panose="03010101010101010101" pitchFamily="66" charset="0"/>
              </a:rPr>
              <a:t>80% OF THE EARTH SURFACE</a:t>
            </a:r>
          </a:p>
          <a:p>
            <a:pPr algn="ctr"/>
            <a:endParaRPr lang="en-US" sz="2400" dirty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 smtClean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 smtClean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 smtClean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US" sz="2400" dirty="0" smtClean="0">
                <a:solidFill>
                  <a:srgbClr val="3C4743"/>
                </a:solidFill>
                <a:latin typeface="Lucida Handwriting" panose="03010101010101010101" pitchFamily="66" charset="0"/>
              </a:rPr>
              <a:t>88% </a:t>
            </a:r>
            <a:r>
              <a:rPr lang="en-US" sz="2400" dirty="0">
                <a:solidFill>
                  <a:srgbClr val="3C4743"/>
                </a:solidFill>
                <a:latin typeface="Lucida Handwriting" panose="03010101010101010101" pitchFamily="66" charset="0"/>
              </a:rPr>
              <a:t>OF THE EARTH SURFACE</a:t>
            </a:r>
          </a:p>
          <a:p>
            <a:pPr algn="ctr"/>
            <a:endParaRPr lang="en-US" sz="2400" dirty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 smtClean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 smtClean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 smtClean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US" sz="2400" dirty="0" smtClean="0">
                <a:solidFill>
                  <a:srgbClr val="3C4743"/>
                </a:solidFill>
                <a:latin typeface="Lucida Handwriting" panose="03010101010101010101" pitchFamily="66" charset="0"/>
              </a:rPr>
              <a:t>90% </a:t>
            </a:r>
            <a:r>
              <a:rPr lang="en-US" sz="2400" dirty="0">
                <a:solidFill>
                  <a:srgbClr val="3C4743"/>
                </a:solidFill>
                <a:latin typeface="Lucida Handwriting" panose="03010101010101010101" pitchFamily="66" charset="0"/>
              </a:rPr>
              <a:t>OF THE EARTH SURFACE</a:t>
            </a:r>
          </a:p>
          <a:p>
            <a:pPr algn="ctr"/>
            <a:endParaRPr lang="en-US" sz="2400" dirty="0">
              <a:solidFill>
                <a:srgbClr val="3C4743"/>
              </a:solidFill>
              <a:latin typeface="Lucida Handwriting" panose="030101010101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38012" y="1695568"/>
                <a:ext cx="1653988" cy="7344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400" b="1" i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endParaRPr lang="it-IT" sz="4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it-IT" sz="4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4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it-IT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  <a:p>
                <a:endParaRPr lang="it-IT" sz="4400" b="1" dirty="0" smtClean="0">
                  <a:solidFill>
                    <a:srgbClr val="3C47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it-IT" sz="4400" b="1" dirty="0">
                  <a:solidFill>
                    <a:srgbClr val="3C47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4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it-IT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  <a:p>
                <a:endParaRPr lang="en-US" sz="4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endParaRPr lang="en-US" sz="44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endParaRPr lang="en-US" sz="36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endParaRPr lang="it-IT" sz="3600" b="1" dirty="0">
                  <a:solidFill>
                    <a:srgbClr val="3C47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012" y="1695568"/>
                <a:ext cx="1653988" cy="734483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43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 bwMode="black">
          <a:xfrm>
            <a:off x="1432560" y="6187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he-IL" sz="30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it-IT" sz="44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LAVA FLOWS ARE ...</a:t>
            </a:r>
            <a:endParaRPr lang="it-IT" sz="44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331910" y="1997583"/>
            <a:ext cx="5495415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3C4743"/>
                </a:solidFill>
                <a:latin typeface="Lucida Handwriting" panose="03010101010101010101" pitchFamily="66" charset="0"/>
              </a:rPr>
              <a:t>DANGEROUS</a:t>
            </a:r>
          </a:p>
          <a:p>
            <a:pPr algn="ctr"/>
            <a:endParaRPr lang="en-US" sz="2400" dirty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 smtClean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 smtClean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US" sz="2400" dirty="0" smtClean="0">
                <a:solidFill>
                  <a:srgbClr val="3C4743"/>
                </a:solidFill>
                <a:latin typeface="Lucida Handwriting" panose="03010101010101010101" pitchFamily="66" charset="0"/>
              </a:rPr>
              <a:t>EXTREMELY HOT</a:t>
            </a:r>
            <a:endParaRPr lang="en-US" sz="2400" dirty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 smtClean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 smtClean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US" sz="2400" dirty="0" smtClean="0">
                <a:solidFill>
                  <a:srgbClr val="3C4743"/>
                </a:solidFill>
                <a:latin typeface="Lucida Handwriting" panose="03010101010101010101" pitchFamily="66" charset="0"/>
              </a:rPr>
              <a:t>BOTH ANSWERS ARE CORRECT</a:t>
            </a:r>
            <a:endParaRPr lang="en-US" sz="2400" dirty="0">
              <a:solidFill>
                <a:srgbClr val="3C4743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2400" dirty="0">
              <a:solidFill>
                <a:srgbClr val="3C4743"/>
              </a:solidFill>
              <a:latin typeface="Lucida Handwriting" panose="030101010101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07086" y="1709015"/>
                <a:ext cx="1653988" cy="5990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4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it-IT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  <a:p>
                <a:endParaRPr lang="it-IT" sz="4400" b="1" dirty="0" smtClean="0">
                  <a:solidFill>
                    <a:srgbClr val="3C47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it-IT" sz="4400" b="1" dirty="0">
                  <a:solidFill>
                    <a:srgbClr val="3C47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4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it-IT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  <a:p>
                <a:endParaRPr lang="en-US" sz="4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endParaRPr lang="en-US" sz="44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400" b="1" i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endParaRPr lang="en-US" sz="36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Bright" panose="02040602050505020304" pitchFamily="18" charset="0"/>
                </a:endParaRPr>
              </a:p>
              <a:p>
                <a:endParaRPr lang="it-IT" sz="3600" b="1" dirty="0">
                  <a:solidFill>
                    <a:srgbClr val="3C474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86" y="1709015"/>
                <a:ext cx="1653988" cy="599061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44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6720" y="0"/>
            <a:ext cx="109728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MOSHE SUETS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102" name="Picture 6" descr="http://espresso.repubblica.it/polopoly_fs/1.281895.1472838833!/httpImage/image.jpg_gen/derivatives/articolo_648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913" y="988459"/>
            <a:ext cx="9261565" cy="5588383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900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WHAT IS AN EARTHQUAKE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3880" y="2545081"/>
            <a:ext cx="10972800" cy="1859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The earthquake </a:t>
            </a:r>
            <a:r>
              <a:rPr lang="en-US" sz="3600" dirty="0" smtClean="0"/>
              <a:t>is </a:t>
            </a:r>
            <a:r>
              <a:rPr lang="en-US" sz="3600" dirty="0"/>
              <a:t>a vibration of the </a:t>
            </a:r>
            <a:r>
              <a:rPr lang="en-US" sz="3600" dirty="0" smtClean="0"/>
              <a:t>Earth going </a:t>
            </a:r>
            <a:r>
              <a:rPr lang="en-US" sz="3600" dirty="0"/>
              <a:t>from an </a:t>
            </a:r>
            <a:r>
              <a:rPr lang="en-US" sz="3600" dirty="0" smtClean="0"/>
              <a:t>“ipocenter” </a:t>
            </a:r>
            <a:r>
              <a:rPr lang="en-US" sz="3600" dirty="0"/>
              <a:t>to an </a:t>
            </a:r>
            <a:r>
              <a:rPr lang="en-US" sz="3600" dirty="0" smtClean="0"/>
              <a:t>“epicenter”. </a:t>
            </a:r>
          </a:p>
          <a:p>
            <a:pPr marL="0" indent="0" algn="ctr">
              <a:buNone/>
            </a:pPr>
            <a:r>
              <a:rPr lang="en-US" sz="3600" dirty="0" smtClean="0"/>
              <a:t>The </a:t>
            </a:r>
            <a:r>
              <a:rPr lang="en-US" sz="3600" dirty="0"/>
              <a:t>vibrations are transmitted by waves.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1111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8" y="182882"/>
            <a:ext cx="9194072" cy="64358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3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040" y="398386"/>
            <a:ext cx="597408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Seismic waves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2385283"/>
            <a:ext cx="5897880" cy="3626866"/>
          </a:xfrm>
        </p:spPr>
        <p:txBody>
          <a:bodyPr/>
          <a:lstStyle/>
          <a:p>
            <a:r>
              <a:rPr lang="en-US" b="1" dirty="0" smtClean="0"/>
              <a:t>Primary</a:t>
            </a:r>
            <a:r>
              <a:rPr lang="it-IT" b="1" dirty="0" smtClean="0"/>
              <a:t> </a:t>
            </a:r>
            <a:r>
              <a:rPr lang="en-US" b="1" dirty="0" smtClean="0"/>
              <a:t>waves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Secondary waves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Longitudinal / Superficial waves</a:t>
            </a:r>
          </a:p>
          <a:p>
            <a:endParaRPr lang="it-IT" dirty="0"/>
          </a:p>
        </p:txBody>
      </p:sp>
      <p:pic>
        <p:nvPicPr>
          <p:cNvPr id="1026" name="Picture 2" descr="Risultati immagini per onde sismich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5"/>
          <a:stretch/>
        </p:blipFill>
        <p:spPr bwMode="auto">
          <a:xfrm>
            <a:off x="6842760" y="687946"/>
            <a:ext cx="4678680" cy="526317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7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4770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</a:rPr>
              <a:t>Seismic</a:t>
            </a:r>
            <a:r>
              <a:rPr lang="it-IT" sz="6000" b="1" dirty="0" smtClean="0">
                <a:solidFill>
                  <a:schemeClr val="accent6">
                    <a:lumMod val="50000"/>
                  </a:schemeClr>
                </a:solidFill>
              </a:rPr>
              <a:t> scale</a:t>
            </a:r>
            <a:endParaRPr lang="it-IT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7160" y="2659380"/>
            <a:ext cx="7589520" cy="2011679"/>
          </a:xfrm>
        </p:spPr>
        <p:txBody>
          <a:bodyPr>
            <a:noAutofit/>
          </a:bodyPr>
          <a:lstStyle/>
          <a:p>
            <a:r>
              <a:rPr lang="en-US" sz="3400" dirty="0" err="1"/>
              <a:t>Mercalli</a:t>
            </a:r>
            <a:r>
              <a:rPr lang="en-US" sz="3400" dirty="0"/>
              <a:t> </a:t>
            </a:r>
            <a:r>
              <a:rPr lang="en-US" sz="3400" dirty="0" smtClean="0"/>
              <a:t>scale: represents </a:t>
            </a:r>
            <a:r>
              <a:rPr lang="en-US" sz="3400" dirty="0"/>
              <a:t>the hazards  </a:t>
            </a:r>
            <a:endParaRPr lang="en-US" sz="3400" dirty="0" smtClean="0"/>
          </a:p>
          <a:p>
            <a:pPr marL="0" indent="0">
              <a:buNone/>
            </a:pPr>
            <a:r>
              <a:rPr lang="en-US" sz="3400" dirty="0" smtClean="0"/>
              <a:t> </a:t>
            </a:r>
            <a:endParaRPr lang="it-IT" sz="3400" dirty="0"/>
          </a:p>
          <a:p>
            <a:r>
              <a:rPr lang="en-US" sz="3400" dirty="0"/>
              <a:t>Richter </a:t>
            </a:r>
            <a:r>
              <a:rPr lang="en-US" sz="3400" dirty="0" smtClean="0"/>
              <a:t>scale: represents </a:t>
            </a:r>
            <a:r>
              <a:rPr lang="en-US" sz="3400" dirty="0"/>
              <a:t>the </a:t>
            </a:r>
            <a:r>
              <a:rPr lang="en-US" sz="3400" dirty="0" smtClean="0"/>
              <a:t>magnitude</a:t>
            </a:r>
            <a:endParaRPr lang="it-IT" sz="3400" dirty="0"/>
          </a:p>
        </p:txBody>
      </p:sp>
      <p:pic>
        <p:nvPicPr>
          <p:cNvPr id="2050" name="Picture 2" descr="https://ilblogdifuoriclasse.files.wordpress.com/2013/02/mercalli-rich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61" y="0"/>
            <a:ext cx="4282440" cy="689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321040" y="472440"/>
            <a:ext cx="3063240" cy="6385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2" name="Picture 4" descr="Risultati immagini per sismogramm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09317" y="2434683"/>
            <a:ext cx="639336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278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120" y="46468"/>
            <a:ext cx="10972800" cy="1143000"/>
          </a:xfrm>
        </p:spPr>
        <p:txBody>
          <a:bodyPr/>
          <a:lstStyle/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Osservatorio Vesuviano</a:t>
            </a: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6" name="Picture 4" descr="mappa stazioni Vesuv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" y="1372234"/>
            <a:ext cx="6779260" cy="504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107680" y="3204523"/>
            <a:ext cx="384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SISMOGRAPH POSITION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NAME OF THE CITIES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221076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6" y="99376"/>
            <a:ext cx="10972800" cy="1143000"/>
          </a:xfrm>
        </p:spPr>
        <p:txBody>
          <a:bodyPr/>
          <a:lstStyle/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SISMOGRAMMA</a:t>
            </a: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Risultati immagini per sismogramma amatric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4" y="1242376"/>
            <a:ext cx="7007225" cy="54102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827340" y="2032291"/>
            <a:ext cx="883298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9600" b="1" cap="all" dirty="0" smtClean="0">
                <a:ln>
                  <a:gradFill>
                    <a:gsLst>
                      <a:gs pos="0">
                        <a:srgbClr val="FF99CC"/>
                      </a:gs>
                      <a:gs pos="50000">
                        <a:srgbClr val="F0A22E">
                          <a:tint val="44500"/>
                          <a:satMod val="160000"/>
                        </a:srgbClr>
                      </a:gs>
                      <a:gs pos="100000">
                        <a:srgbClr val="F0A22E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00FFFF"/>
                    </a:gs>
                    <a:gs pos="50000">
                      <a:srgbClr val="F0A22E">
                        <a:tint val="44500"/>
                        <a:satMod val="160000"/>
                      </a:srgbClr>
                    </a:gs>
                    <a:gs pos="100000">
                      <a:srgbClr val="F0A22E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rgbClr val="00FFFF"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THE PRESENT SIMPLE</a:t>
            </a:r>
            <a:endParaRPr lang="it-IT" sz="9600" b="1" cap="all" dirty="0">
              <a:ln>
                <a:gradFill>
                  <a:gsLst>
                    <a:gs pos="0">
                      <a:srgbClr val="FF99CC"/>
                    </a:gs>
                    <a:gs pos="50000">
                      <a:srgbClr val="F0A22E">
                        <a:tint val="44500"/>
                        <a:satMod val="160000"/>
                      </a:srgbClr>
                    </a:gs>
                    <a:gs pos="100000">
                      <a:srgbClr val="F0A22E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  <a:gradFill>
                <a:gsLst>
                  <a:gs pos="0">
                    <a:srgbClr val="00FFFF"/>
                  </a:gs>
                  <a:gs pos="50000">
                    <a:srgbClr val="F0A22E">
                      <a:tint val="44500"/>
                      <a:satMod val="160000"/>
                    </a:srgbClr>
                  </a:gs>
                  <a:gs pos="100000">
                    <a:srgbClr val="F0A22E">
                      <a:tint val="23500"/>
                      <a:satMod val="160000"/>
                    </a:srgbClr>
                  </a:gs>
                </a:gsLst>
                <a:lin ang="5400000" scaled="0"/>
              </a:gradFill>
              <a:effectLst>
                <a:outerShdw blurRad="19685" dist="12700" dir="5400000" algn="tl" rotWithShape="0">
                  <a:srgbClr val="00FFFF"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590829" y="406135"/>
            <a:ext cx="53060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GRACE SARAH</a:t>
            </a:r>
            <a:endParaRPr lang="it-IT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201158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6400" y="3501009"/>
            <a:ext cx="11582400" cy="100811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latin typeface="Monotype Corsiva" pitchFamily="66" charset="0"/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ttangolo 3"/>
          <p:cNvSpPr/>
          <p:nvPr/>
        </p:nvSpPr>
        <p:spPr>
          <a:xfrm>
            <a:off x="1" y="1124744"/>
            <a:ext cx="58566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Monotype Corsiva" pitchFamily="66" charset="0"/>
              </a:rPr>
              <a:t>When Can we Use The Present Simple?</a:t>
            </a:r>
            <a:endParaRPr lang="it-IT" sz="4800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039885" y="3573019"/>
            <a:ext cx="67207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The simple present tense, is used for things that are always true </a:t>
            </a:r>
          </a:p>
          <a:p>
            <a:pPr algn="r"/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(for scientific truths)</a:t>
            </a:r>
            <a:endParaRPr lang="it-IT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5228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39884" y="3356997"/>
            <a:ext cx="6801596" cy="26642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 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We can form the present simple using the base form of the infinitive.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   In the third person we add “S”. </a:t>
            </a:r>
            <a:endParaRPr lang="it-IT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03448" y="1285531"/>
            <a:ext cx="3819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How can we form the present simple?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0320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5413" y="1052736"/>
            <a:ext cx="10972800" cy="5805264"/>
          </a:xfrm>
        </p:spPr>
        <p:txBody>
          <a:bodyPr>
            <a:noAutofit/>
          </a:bodyPr>
          <a:lstStyle/>
          <a:p>
            <a:pPr>
              <a:buClr>
                <a:srgbClr val="FF99CC"/>
              </a:buClr>
              <a:buFont typeface="Wingdings" pitchFamily="2" charset="2"/>
              <a:buChar char="Ø"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bg1"/>
                </a:solidFill>
                <a:latin typeface="Monotype Corsiva" pitchFamily="66" charset="0"/>
              </a:rPr>
              <a:t>For verbs that end in O-CH-SH-SS-Z-Y we add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Monotype Corsiva" pitchFamily="66" charset="0"/>
              </a:rPr>
              <a:t>“ES” in the third person.</a:t>
            </a:r>
            <a:r>
              <a:rPr lang="it-IT" sz="3600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</a:p>
          <a:p>
            <a:pPr>
              <a:buNone/>
            </a:pPr>
            <a:r>
              <a:rPr lang="it-IT" sz="3600" dirty="0" smtClean="0">
                <a:solidFill>
                  <a:schemeClr val="bg1"/>
                </a:solidFill>
                <a:latin typeface="Monotype Corsiva" pitchFamily="66" charset="0"/>
              </a:rPr>
              <a:t>    </a:t>
            </a:r>
            <a:r>
              <a:rPr lang="en-US" sz="3600" u="sng" dirty="0" smtClean="0">
                <a:solidFill>
                  <a:schemeClr val="bg1"/>
                </a:solidFill>
                <a:latin typeface="Monotype Corsiva" pitchFamily="66" charset="0"/>
              </a:rPr>
              <a:t>Example</a:t>
            </a:r>
            <a:r>
              <a:rPr lang="it-IT" sz="3600" u="sng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it-IT" sz="3600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</a:t>
            </a:r>
          </a:p>
          <a:p>
            <a:pPr>
              <a:buClr>
                <a:srgbClr val="FF99CC"/>
              </a:buClr>
              <a:buFont typeface="Wingdings" pitchFamily="2" charset="2"/>
              <a:buChar char="v"/>
            </a:pPr>
            <a:r>
              <a:rPr lang="it-IT" sz="3600" dirty="0" smtClean="0">
                <a:solidFill>
                  <a:schemeClr val="bg1"/>
                </a:solidFill>
                <a:latin typeface="Monotype Corsiva" pitchFamily="66" charset="0"/>
              </a:rPr>
              <a:t>Go      	        </a:t>
            </a:r>
            <a:r>
              <a:rPr lang="he-IL" sz="3600" dirty="0" smtClean="0">
                <a:solidFill>
                  <a:schemeClr val="bg1"/>
                </a:solidFill>
                <a:latin typeface="Monotype Corsiva" pitchFamily="66" charset="0"/>
              </a:rPr>
              <a:t>     </a:t>
            </a:r>
            <a:r>
              <a:rPr lang="en-US" sz="3600" dirty="0" smtClean="0">
                <a:solidFill>
                  <a:schemeClr val="bg1"/>
                </a:solidFill>
                <a:latin typeface="Monotype Corsiva" pitchFamily="66" charset="0"/>
              </a:rPr>
              <a:t>Goes </a:t>
            </a:r>
            <a:endParaRPr lang="it-IT" sz="36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buClr>
                <a:srgbClr val="FF99CC"/>
              </a:buClr>
              <a:buFont typeface="Wingdings" pitchFamily="2" charset="2"/>
              <a:buChar char="v"/>
            </a:pPr>
            <a:r>
              <a:rPr lang="it-IT" sz="3600" dirty="0" smtClean="0">
                <a:solidFill>
                  <a:schemeClr val="bg1"/>
                </a:solidFill>
                <a:latin typeface="Monotype Corsiva" pitchFamily="66" charset="0"/>
              </a:rPr>
              <a:t>Catch   	            Catches</a:t>
            </a:r>
          </a:p>
          <a:p>
            <a:pPr>
              <a:buClr>
                <a:srgbClr val="FF99CC"/>
              </a:buClr>
              <a:buFont typeface="Wingdings" pitchFamily="2" charset="2"/>
              <a:buChar char="v"/>
            </a:pPr>
            <a:r>
              <a:rPr lang="it-IT" sz="3600" dirty="0" smtClean="0">
                <a:solidFill>
                  <a:schemeClr val="bg1"/>
                </a:solidFill>
                <a:latin typeface="Monotype Corsiva" pitchFamily="66" charset="0"/>
              </a:rPr>
              <a:t>Wash  	             </a:t>
            </a:r>
            <a:r>
              <a:rPr lang="it-IT" sz="3600" dirty="0" err="1" smtClean="0">
                <a:solidFill>
                  <a:schemeClr val="bg1"/>
                </a:solidFill>
                <a:latin typeface="Monotype Corsiva" pitchFamily="66" charset="0"/>
              </a:rPr>
              <a:t>Washes</a:t>
            </a:r>
            <a:r>
              <a:rPr lang="it-IT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endParaRPr lang="en-US" sz="36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buClr>
                <a:srgbClr val="FF99CC"/>
              </a:buCl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  <a:latin typeface="Monotype Corsiva" pitchFamily="66" charset="0"/>
              </a:rPr>
              <a:t> Kiss   	             Kisses   </a:t>
            </a:r>
            <a:endParaRPr lang="he-IL" sz="36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buClr>
                <a:srgbClr val="FF99CC"/>
              </a:buCl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  <a:latin typeface="Monotype Corsiva" pitchFamily="66" charset="0"/>
              </a:rPr>
              <a:t>Fix     	            </a:t>
            </a:r>
            <a:r>
              <a:rPr lang="he-IL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Monotype Corsiva" pitchFamily="66" charset="0"/>
              </a:rPr>
              <a:t>Fixes </a:t>
            </a:r>
          </a:p>
          <a:p>
            <a:pPr>
              <a:buClr>
                <a:srgbClr val="FF99CC"/>
              </a:buCl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  <a:latin typeface="Monotype Corsiva" pitchFamily="66" charset="0"/>
              </a:rPr>
              <a:t>Buzz  	            Buzzes  </a:t>
            </a:r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4" name="Rettangolo 3"/>
          <p:cNvSpPr/>
          <p:nvPr/>
        </p:nvSpPr>
        <p:spPr>
          <a:xfrm>
            <a:off x="3599725" y="0"/>
            <a:ext cx="528058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b="1" dirty="0" smtClean="0">
                <a:ln w="19050">
                  <a:gradFill>
                    <a:gsLst>
                      <a:gs pos="0">
                        <a:srgbClr val="FF99CC"/>
                      </a:gs>
                      <a:gs pos="50000">
                        <a:srgbClr val="F0A22E">
                          <a:tint val="44500"/>
                          <a:satMod val="160000"/>
                        </a:srgbClr>
                      </a:gs>
                      <a:gs pos="100000">
                        <a:srgbClr val="F0A22E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rgbClr val="FF99CC"/>
                    </a:gs>
                    <a:gs pos="50000">
                      <a:srgbClr val="F0A22E">
                        <a:tint val="44500"/>
                        <a:satMod val="160000"/>
                      </a:srgbClr>
                    </a:gs>
                    <a:gs pos="100000">
                      <a:srgbClr val="F0A22E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SPELLING</a:t>
            </a:r>
          </a:p>
        </p:txBody>
      </p:sp>
      <p:cxnSp>
        <p:nvCxnSpPr>
          <p:cNvPr id="6" name="Connettore 2 5"/>
          <p:cNvCxnSpPr/>
          <p:nvPr/>
        </p:nvCxnSpPr>
        <p:spPr>
          <a:xfrm>
            <a:off x="2831637" y="6525344"/>
            <a:ext cx="6720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2831637" y="5229200"/>
            <a:ext cx="6720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2831637" y="4581128"/>
            <a:ext cx="6720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831637" y="3933056"/>
            <a:ext cx="6720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2831637" y="3284984"/>
            <a:ext cx="6720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2831637" y="5877272"/>
            <a:ext cx="6720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79047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52736"/>
            <a:ext cx="11247040" cy="5361459"/>
          </a:xfrm>
        </p:spPr>
        <p:txBody>
          <a:bodyPr>
            <a:normAutofit/>
          </a:bodyPr>
          <a:lstStyle/>
          <a:p>
            <a:pPr>
              <a:buClr>
                <a:srgbClr val="FF99CC"/>
              </a:buClr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For verbs that end in a consonant + Y, we remove the Y and we add “IES”.</a:t>
            </a:r>
          </a:p>
          <a:p>
            <a:pPr>
              <a:buNone/>
            </a:pP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    Example </a:t>
            </a:r>
          </a:p>
          <a:p>
            <a:pPr>
              <a:buClr>
                <a:srgbClr val="FF99CC"/>
              </a:buClr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Marry  		    Marries       </a:t>
            </a:r>
          </a:p>
          <a:p>
            <a:pPr>
              <a:buClr>
                <a:srgbClr val="FF99CC"/>
              </a:buClr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Study   </a:t>
            </a:r>
            <a:r>
              <a:rPr lang="en-US" sz="4000" smtClean="0">
                <a:solidFill>
                  <a:schemeClr val="bg1"/>
                </a:solidFill>
                <a:latin typeface="Monotype Corsiva" pitchFamily="66" charset="0"/>
              </a:rPr>
              <a:t>		    </a:t>
            </a: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Studies </a:t>
            </a:r>
          </a:p>
          <a:p>
            <a:pPr>
              <a:buClr>
                <a:srgbClr val="FF99CC"/>
              </a:buClr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Carry         	    Carries</a:t>
            </a:r>
          </a:p>
          <a:p>
            <a:pPr>
              <a:buClr>
                <a:srgbClr val="FF99CC"/>
              </a:buClr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Worry   	    Worries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2447596" y="3501008"/>
            <a:ext cx="4800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2447596" y="4221088"/>
            <a:ext cx="4800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2463646" y="4941168"/>
            <a:ext cx="4800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2447596" y="5661248"/>
            <a:ext cx="4800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3935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3392" y="1124744"/>
            <a:ext cx="10972800" cy="5145435"/>
          </a:xfrm>
        </p:spPr>
        <p:txBody>
          <a:bodyPr>
            <a:normAutofit/>
          </a:bodyPr>
          <a:lstStyle/>
          <a:p>
            <a:pPr>
              <a:buClr>
                <a:srgbClr val="FF99CC"/>
              </a:buClr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latin typeface="Monotype Corsiva" pitchFamily="66" charset="0"/>
              </a:rPr>
              <a:t>For verbs that end in a vocal + Y, we just add “S”</a:t>
            </a: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Monotype Corsiva" pitchFamily="66" charset="0"/>
              </a:rPr>
              <a:t>      </a:t>
            </a:r>
            <a:r>
              <a:rPr lang="en-US" sz="3600" u="sng" dirty="0" smtClean="0">
                <a:solidFill>
                  <a:schemeClr val="bg1"/>
                </a:solidFill>
                <a:latin typeface="Monotype Corsiva" pitchFamily="66" charset="0"/>
              </a:rPr>
              <a:t>Example</a:t>
            </a:r>
          </a:p>
          <a:p>
            <a:pPr>
              <a:buNone/>
            </a:pPr>
            <a:endParaRPr lang="en-US" sz="36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buClr>
                <a:srgbClr val="FF99CC"/>
              </a:buCl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  <a:latin typeface="Monotype Corsiva" pitchFamily="66" charset="0"/>
              </a:rPr>
              <a:t>Play          	     Plays</a:t>
            </a:r>
          </a:p>
          <a:p>
            <a:pPr>
              <a:buClr>
                <a:srgbClr val="FF99CC"/>
              </a:buCl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  <a:latin typeface="Monotype Corsiva" pitchFamily="66" charset="0"/>
              </a:rPr>
              <a:t>Enjoy    		     Enjoys</a:t>
            </a:r>
          </a:p>
          <a:p>
            <a:pPr>
              <a:buClr>
                <a:srgbClr val="FF99CC"/>
              </a:buCl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  <a:latin typeface="Monotype Corsiva" pitchFamily="66" charset="0"/>
              </a:rPr>
              <a:t>Say     		     Says</a:t>
            </a:r>
            <a:endParaRPr lang="it-IT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2639617" y="4096504"/>
            <a:ext cx="6720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2639617" y="3448432"/>
            <a:ext cx="6720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2639617" y="4744576"/>
            <a:ext cx="6720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4297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1323432"/>
            <a:ext cx="11125200" cy="41430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5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5413" y="76200"/>
            <a:ext cx="10637440" cy="5989320"/>
          </a:xfrm>
        </p:spPr>
        <p:txBody>
          <a:bodyPr/>
          <a:lstStyle/>
          <a:p>
            <a:pPr algn="ctr">
              <a:buNone/>
            </a:pPr>
            <a:r>
              <a:rPr lang="it-IT" sz="6000" b="1" dirty="0" smtClean="0">
                <a:ln w="19050">
                  <a:gradFill>
                    <a:gsLst>
                      <a:gs pos="0">
                        <a:srgbClr val="FF99CC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rgbClr val="FF99CC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QUESTION S </a:t>
            </a:r>
          </a:p>
          <a:p>
            <a:pPr algn="ctr">
              <a:buNone/>
            </a:pPr>
            <a:r>
              <a:rPr lang="it-IT" sz="6000" b="1" dirty="0" smtClean="0">
                <a:ln w="19050">
                  <a:gradFill>
                    <a:gsLst>
                      <a:gs pos="0">
                        <a:srgbClr val="FF99CC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rgbClr val="FF99CC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IN THE PRESENT SIMPLE </a:t>
            </a:r>
          </a:p>
          <a:p>
            <a:pPr algn="ctr">
              <a:buNone/>
            </a:pPr>
            <a:endParaRPr lang="it-IT" sz="6000" b="1" dirty="0" smtClean="0">
              <a:ln w="19050">
                <a:gradFill>
                  <a:gsLst>
                    <a:gs pos="0">
                      <a:srgbClr val="FF99CC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prstDash val="solid"/>
              </a:ln>
              <a:gradFill>
                <a:gsLst>
                  <a:gs pos="0">
                    <a:srgbClr val="FF99C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marL="0" indent="0" algn="ctr">
              <a:buClr>
                <a:srgbClr val="FF99CC"/>
              </a:buClr>
              <a:buNone/>
            </a:pPr>
            <a:r>
              <a:rPr lang="en-US" sz="4800" dirty="0" smtClean="0">
                <a:solidFill>
                  <a:schemeClr val="bg1"/>
                </a:solidFill>
                <a:latin typeface="Monotype Corsiva" pitchFamily="66" charset="0"/>
              </a:rPr>
              <a:t>DO or DOES are the words used in order to make a basic question</a:t>
            </a:r>
            <a:endParaRPr lang="it-IT" sz="4800" b="1" dirty="0" smtClean="0">
              <a:ln w="19050">
                <a:gradFill>
                  <a:gsLst>
                    <a:gs pos="0">
                      <a:srgbClr val="FF99CC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1834468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780000"/>
              </p:ext>
            </p:extLst>
          </p:nvPr>
        </p:nvGraphicFramePr>
        <p:xfrm>
          <a:off x="522812" y="2883808"/>
          <a:ext cx="11055348" cy="1800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837"/>
                <a:gridCol w="2763837"/>
                <a:gridCol w="2763837"/>
                <a:gridCol w="2763837"/>
              </a:tblGrid>
              <a:tr h="82868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    DO/DOES</a:t>
                      </a:r>
                      <a:endParaRPr lang="it-IT" sz="28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     SUBJECT</a:t>
                      </a:r>
                      <a:endParaRPr lang="it-IT" sz="28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            VERB </a:t>
                      </a:r>
                      <a:endParaRPr lang="it-IT" sz="28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THE REST</a:t>
                      </a:r>
                      <a:r>
                        <a:rPr lang="en-US" sz="2400" baseline="0" dirty="0" smtClean="0"/>
                        <a:t> OF THE SENTENCE</a:t>
                      </a:r>
                      <a:endParaRPr lang="it-IT" sz="2400" dirty="0"/>
                    </a:p>
                  </a:txBody>
                  <a:tcPr marL="121920" marR="121920" anchor="ctr"/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</a:t>
                      </a:r>
                      <a:endParaRPr lang="it-IT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VOCANOES</a:t>
                      </a:r>
                      <a:endParaRPr lang="it-IT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CAUSE</a:t>
                      </a:r>
                      <a:endParaRPr lang="it-IT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DISASTERS?</a:t>
                      </a:r>
                      <a:endParaRPr lang="it-IT" dirty="0"/>
                    </a:p>
                  </a:txBody>
                  <a:tcPr marL="121920" marR="1219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1847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3872" y="152400"/>
            <a:ext cx="10972800" cy="6233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6000" b="1" dirty="0" smtClean="0">
                <a:ln w="19050">
                  <a:gradFill>
                    <a:gsLst>
                      <a:gs pos="0">
                        <a:srgbClr val="FF99CC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rgbClr val="FF99CC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NEGATIVE SENTENCES</a:t>
            </a:r>
          </a:p>
          <a:p>
            <a:pPr algn="ctr">
              <a:buNone/>
            </a:pPr>
            <a:endParaRPr lang="it-IT" sz="6000" b="1" dirty="0">
              <a:ln w="19050">
                <a:gradFill>
                  <a:gsLst>
                    <a:gs pos="0">
                      <a:srgbClr val="FF99CC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prstDash val="solid"/>
              </a:ln>
              <a:gradFill>
                <a:gsLst>
                  <a:gs pos="0">
                    <a:srgbClr val="FF99C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marL="0" indent="0" algn="ctr">
              <a:buClr>
                <a:srgbClr val="FF99CC"/>
              </a:buClr>
              <a:buNone/>
            </a:pPr>
            <a:r>
              <a:rPr lang="it-IT" sz="5400" dirty="0" smtClean="0">
                <a:solidFill>
                  <a:schemeClr val="bg1"/>
                </a:solidFill>
                <a:latin typeface="Monotype Corsiva" pitchFamily="66" charset="0"/>
              </a:rPr>
              <a:t>DON’T or DOESN’T are the </a:t>
            </a:r>
            <a:r>
              <a:rPr lang="it-IT" sz="5400" dirty="0" err="1" smtClean="0">
                <a:solidFill>
                  <a:schemeClr val="bg1"/>
                </a:solidFill>
                <a:latin typeface="Monotype Corsiva" pitchFamily="66" charset="0"/>
              </a:rPr>
              <a:t>words</a:t>
            </a:r>
            <a:r>
              <a:rPr lang="it-IT" sz="5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it-IT" sz="5400" dirty="0" err="1" smtClean="0">
                <a:solidFill>
                  <a:schemeClr val="bg1"/>
                </a:solidFill>
                <a:latin typeface="Monotype Corsiva" pitchFamily="66" charset="0"/>
              </a:rPr>
              <a:t>used</a:t>
            </a:r>
            <a:r>
              <a:rPr lang="it-IT" sz="5400" dirty="0" smtClean="0">
                <a:solidFill>
                  <a:schemeClr val="bg1"/>
                </a:solidFill>
                <a:latin typeface="Monotype Corsiva" pitchFamily="66" charset="0"/>
              </a:rPr>
              <a:t> in </a:t>
            </a:r>
            <a:r>
              <a:rPr lang="it-IT" sz="5400" dirty="0" err="1" smtClean="0">
                <a:solidFill>
                  <a:schemeClr val="bg1"/>
                </a:solidFill>
                <a:latin typeface="Monotype Corsiva" pitchFamily="66" charset="0"/>
              </a:rPr>
              <a:t>order</a:t>
            </a:r>
            <a:r>
              <a:rPr lang="it-IT" sz="5400" dirty="0" smtClean="0">
                <a:solidFill>
                  <a:schemeClr val="bg1"/>
                </a:solidFill>
                <a:latin typeface="Monotype Corsiva" pitchFamily="66" charset="0"/>
              </a:rPr>
              <a:t> to </a:t>
            </a:r>
            <a:r>
              <a:rPr lang="it-IT" sz="5400" dirty="0" err="1" smtClean="0">
                <a:solidFill>
                  <a:schemeClr val="bg1"/>
                </a:solidFill>
                <a:latin typeface="Monotype Corsiva" pitchFamily="66" charset="0"/>
              </a:rPr>
              <a:t>make</a:t>
            </a:r>
            <a:r>
              <a:rPr lang="it-IT" sz="5400" dirty="0" smtClean="0">
                <a:solidFill>
                  <a:schemeClr val="bg1"/>
                </a:solidFill>
                <a:latin typeface="Monotype Corsiva" pitchFamily="66" charset="0"/>
              </a:rPr>
              <a:t> a negative </a:t>
            </a:r>
            <a:r>
              <a:rPr lang="it-IT" sz="5400" dirty="0" err="1" smtClean="0">
                <a:solidFill>
                  <a:schemeClr val="bg1"/>
                </a:solidFill>
                <a:latin typeface="Monotype Corsiva" pitchFamily="66" charset="0"/>
              </a:rPr>
              <a:t>sentence</a:t>
            </a:r>
            <a:r>
              <a:rPr lang="it-IT" sz="54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it-IT" sz="5400" b="1" dirty="0" smtClean="0">
              <a:ln w="19050">
                <a:gradFill>
                  <a:gsLst>
                    <a:gs pos="0">
                      <a:srgbClr val="FF99CC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3055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281554"/>
              </p:ext>
            </p:extLst>
          </p:nvPr>
        </p:nvGraphicFramePr>
        <p:xfrm>
          <a:off x="527381" y="2700933"/>
          <a:ext cx="11246613" cy="2088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77"/>
                <a:gridCol w="3168352"/>
                <a:gridCol w="2112235"/>
                <a:gridCol w="3469749"/>
              </a:tblGrid>
              <a:tr h="8885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SUBJECT</a:t>
                      </a:r>
                      <a:endParaRPr lang="it-IT" sz="24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DON’T/DOESN’T</a:t>
                      </a:r>
                      <a:endParaRPr lang="it-IT" sz="20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VERB</a:t>
                      </a:r>
                      <a:endParaRPr lang="it-IT" sz="24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THE REST OF THE SENTENCE</a:t>
                      </a:r>
                      <a:endParaRPr lang="it-IT" sz="2000" dirty="0"/>
                    </a:p>
                  </a:txBody>
                  <a:tcPr marL="121920" marR="121920" anchor="ctr"/>
                </a:tc>
              </a:tr>
              <a:tr h="11997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VOLCANOES</a:t>
                      </a:r>
                      <a:endParaRPr lang="it-IT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DON’T</a:t>
                      </a:r>
                      <a:endParaRPr lang="it-IT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CAUSE</a:t>
                      </a:r>
                      <a:endParaRPr lang="it-IT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ONLY DISASTERS,</a:t>
                      </a:r>
                      <a:r>
                        <a:rPr lang="en-US" baseline="0" dirty="0" smtClean="0"/>
                        <a:t> BUT THEY CAN ALSO PROVIDE BENEFITS</a:t>
                      </a:r>
                      <a:endParaRPr lang="it-IT" dirty="0"/>
                    </a:p>
                  </a:txBody>
                  <a:tcPr marL="121920" marR="1219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11325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106" y="3010216"/>
            <a:ext cx="10972800" cy="1143000"/>
          </a:xfrm>
        </p:spPr>
        <p:txBody>
          <a:bodyPr>
            <a:noAutofit/>
          </a:bodyPr>
          <a:lstStyle/>
          <a:p>
            <a:r>
              <a:rPr lang="it-IT" sz="16600" b="1" dirty="0" smtClean="0">
                <a:solidFill>
                  <a:srgbClr val="FF0000"/>
                </a:solidFill>
              </a:rPr>
              <a:t>THE END</a:t>
            </a:r>
            <a:endParaRPr lang="it-IT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0409" y="5090756"/>
            <a:ext cx="10972800" cy="11582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600" dirty="0" smtClean="0">
                <a:solidFill>
                  <a:srgbClr val="FF0000"/>
                </a:solidFill>
              </a:rPr>
              <a:t>DAVID MAKNOUZ</a:t>
            </a:r>
            <a:endParaRPr lang="it-IT" sz="66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yosef tehillot\AppData\Local\Microsoft\Windows\INetCache\IE\609HWN0M\eruzione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09" y="169091"/>
            <a:ext cx="7289505" cy="485967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3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1276055"/>
            <a:ext cx="11445591" cy="46065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yosef tehillot\Desktop\science\SCIENCE FOTO\10470186_736604866436578_4734734372707952918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33"/>
          <a:stretch/>
        </p:blipFill>
        <p:spPr bwMode="auto">
          <a:xfrm>
            <a:off x="1132115" y="2503646"/>
            <a:ext cx="1591490" cy="257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4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253560"/>
            <a:ext cx="9966960" cy="62177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yosef tehillot\Desktop\science\SCIENCE FOTO\10470186_736604866436578_4734734372707952918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8" r="31186"/>
          <a:stretch/>
        </p:blipFill>
        <p:spPr bwMode="auto">
          <a:xfrm>
            <a:off x="1330233" y="2158474"/>
            <a:ext cx="2011680" cy="257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2321324"/>
            <a:ext cx="11375966" cy="25097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yosef tehillot\Desktop\science\SCIENCE FOTO\10470186_736604866436578_4734734372707952918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9" t="28782"/>
          <a:stretch/>
        </p:blipFill>
        <p:spPr bwMode="auto">
          <a:xfrm>
            <a:off x="945114" y="2823788"/>
            <a:ext cx="1757363" cy="183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0302240" y="2732348"/>
            <a:ext cx="45720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8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ducation_16x9.potx" id="{AA5F22BC-61EA-4F01-AB22-75117871E196}" vid="{BD0EB374-1DDC-4F15-88A9-D386288C58A6}"/>
    </a:ext>
  </a:extLst>
</a:theme>
</file>

<file path=ppt/theme/theme3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837</Words>
  <Application>Microsoft Office PowerPoint</Application>
  <PresentationFormat>Personalizzato</PresentationFormat>
  <Paragraphs>294</Paragraphs>
  <Slides>54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54</vt:i4>
      </vt:variant>
    </vt:vector>
  </HeadingPairs>
  <TitlesOfParts>
    <vt:vector size="58" baseType="lpstr">
      <vt:lpstr>Tema di Office</vt:lpstr>
      <vt:lpstr>Education 16x9</vt:lpstr>
      <vt:lpstr>Terra</vt:lpstr>
      <vt:lpstr>1_Tema di Office</vt:lpstr>
      <vt:lpstr>PROGETTO SCIENCE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NOEMI DEIL</vt:lpstr>
      <vt:lpstr>Presentazione standard di PowerPoint</vt:lpstr>
      <vt:lpstr>Presentazione standard di PowerPoint</vt:lpstr>
      <vt:lpstr>GLOSSARY - GLOSSARIO</vt:lpstr>
      <vt:lpstr>Presentazione standard di PowerPoint</vt:lpstr>
      <vt:lpstr>YOSEF TOUITOU</vt:lpstr>
      <vt:lpstr>SAINT HELEN ERUPTION</vt:lpstr>
      <vt:lpstr>Presentazione standard di PowerPoint</vt:lpstr>
      <vt:lpstr>BOMBE VULCANICHE</vt:lpstr>
      <vt:lpstr>LAPILLI</vt:lpstr>
      <vt:lpstr>CENERE</vt:lpstr>
      <vt:lpstr>Presentazione standard di PowerPoint</vt:lpstr>
      <vt:lpstr>Presentazione standard di PowerPoint</vt:lpstr>
      <vt:lpstr>Consequences of volcanic eruptionS </vt:lpstr>
      <vt:lpstr>HOW CAN VOLCANIC ERUPTIONS CHANGE THE WEATHER?</vt:lpstr>
      <vt:lpstr>Presentazione standard di PowerPoint</vt:lpstr>
      <vt:lpstr>VOLCANIC BENEFITS</vt:lpstr>
      <vt:lpstr>COMPREHENSION CHECK</vt:lpstr>
      <vt:lpstr>WHICH ARE THE CONSEqUENCES OF VOLCANIC ERUPTIONS?</vt:lpstr>
      <vt:lpstr>Because the volcanIC ERUPTIONS can daMage the hozone layer and CONSEQUENTLY influence the...</vt:lpstr>
      <vt:lpstr>the gases released in an eruption ARE...</vt:lpstr>
      <vt:lpstr>THE CINDER... MAKE THE SOIL ... </vt:lpstr>
      <vt:lpstr>Presentazione standard di PowerPoint</vt:lpstr>
      <vt:lpstr>Presentazione standard di PowerPoint</vt:lpstr>
      <vt:lpstr>Presentazione standard di PowerPoint</vt:lpstr>
      <vt:lpstr>MOSHE SUETS</vt:lpstr>
      <vt:lpstr>WHAT IS AN EARTHQUAKE?</vt:lpstr>
      <vt:lpstr>Seismic waves</vt:lpstr>
      <vt:lpstr>Seismic scale</vt:lpstr>
      <vt:lpstr>Osservatorio Vesuviano</vt:lpstr>
      <vt:lpstr>SISMOGRAMMA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END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2016-10-10T19:07:53Z</dcterms:created>
  <dcterms:modified xsi:type="dcterms:W3CDTF">2016-12-20T13:58:09Z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