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DEC33-56E4-4A0A-8AB5-F082D9176D4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EEE94A2A-3FE3-41A6-8C85-CB0547894E31}">
      <dgm:prSet/>
      <dgm:spPr/>
      <dgm:t>
        <a:bodyPr/>
        <a:lstStyle/>
        <a:p>
          <a:pPr algn="l" rtl="0"/>
          <a:r>
            <a:rPr lang="it-IT" dirty="0" smtClean="0">
              <a:solidFill>
                <a:schemeClr val="tx1"/>
              </a:solidFill>
              <a:effectLst/>
            </a:rPr>
            <a:t>Drink</a:t>
          </a:r>
          <a:r>
            <a:rPr lang="it-IT" dirty="0" smtClean="0">
              <a:solidFill>
                <a:schemeClr val="tx1"/>
              </a:solidFill>
            </a:rPr>
            <a:t> water is vital.</a:t>
          </a:r>
          <a:endParaRPr lang="it-IT" dirty="0">
            <a:solidFill>
              <a:schemeClr val="tx1"/>
            </a:solidFill>
          </a:endParaRPr>
        </a:p>
      </dgm:t>
    </dgm:pt>
    <dgm:pt modelId="{77648A56-57CE-4C39-87A7-D7913D5211DE}" type="parTrans" cxnId="{42E226EF-B6D4-419B-B204-088268FA3874}">
      <dgm:prSet/>
      <dgm:spPr/>
      <dgm:t>
        <a:bodyPr/>
        <a:lstStyle/>
        <a:p>
          <a:endParaRPr lang="it-IT"/>
        </a:p>
      </dgm:t>
    </dgm:pt>
    <dgm:pt modelId="{4A1BBF7E-2407-42D7-B596-A3659D792140}" type="sibTrans" cxnId="{42E226EF-B6D4-419B-B204-088268FA3874}">
      <dgm:prSet/>
      <dgm:spPr/>
      <dgm:t>
        <a:bodyPr/>
        <a:lstStyle/>
        <a:p>
          <a:endParaRPr lang="it-IT"/>
        </a:p>
      </dgm:t>
    </dgm:pt>
    <dgm:pt modelId="{D178A58A-DED4-447A-963B-27242C07F056}">
      <dgm:prSet/>
      <dgm:spPr/>
      <dgm:t>
        <a:bodyPr/>
        <a:lstStyle/>
        <a:p>
          <a:pPr rtl="0"/>
          <a:r>
            <a:rPr lang="it-IT" dirty="0" smtClean="0">
              <a:solidFill>
                <a:schemeClr val="tx1"/>
              </a:solidFill>
            </a:rPr>
            <a:t>Drink</a:t>
          </a:r>
          <a:r>
            <a:rPr lang="it-IT" dirty="0" smtClean="0"/>
            <a:t> </a:t>
          </a:r>
          <a:r>
            <a:rPr lang="it-IT" dirty="0" smtClean="0">
              <a:solidFill>
                <a:schemeClr val="tx1"/>
              </a:solidFill>
            </a:rPr>
            <a:t>frequently</a:t>
          </a:r>
          <a:r>
            <a:rPr lang="it-IT" dirty="0" smtClean="0"/>
            <a:t> </a:t>
          </a:r>
          <a:r>
            <a:rPr lang="it-IT" dirty="0" smtClean="0">
              <a:solidFill>
                <a:schemeClr val="tx1"/>
              </a:solidFill>
            </a:rPr>
            <a:t>during the day.</a:t>
          </a:r>
          <a:endParaRPr lang="it-IT" dirty="0">
            <a:solidFill>
              <a:schemeClr val="tx1"/>
            </a:solidFill>
          </a:endParaRPr>
        </a:p>
      </dgm:t>
    </dgm:pt>
    <dgm:pt modelId="{81DE0251-8E71-40D5-8A4C-18982CFDCE76}" type="parTrans" cxnId="{7911005C-1102-400C-84AC-741773CA5E3B}">
      <dgm:prSet/>
      <dgm:spPr/>
      <dgm:t>
        <a:bodyPr/>
        <a:lstStyle/>
        <a:p>
          <a:endParaRPr lang="it-IT"/>
        </a:p>
      </dgm:t>
    </dgm:pt>
    <dgm:pt modelId="{71F0E5E9-E483-4211-A6B9-B2151F246651}" type="sibTrans" cxnId="{7911005C-1102-400C-84AC-741773CA5E3B}">
      <dgm:prSet/>
      <dgm:spPr/>
      <dgm:t>
        <a:bodyPr/>
        <a:lstStyle/>
        <a:p>
          <a:endParaRPr lang="it-IT"/>
        </a:p>
      </dgm:t>
    </dgm:pt>
    <dgm:pt modelId="{A2486C51-0EE6-4FD3-8E17-5320BE7990AD}">
      <dgm:prSet/>
      <dgm:spPr/>
      <dgm:t>
        <a:bodyPr/>
        <a:lstStyle/>
        <a:p>
          <a:pPr rtl="0"/>
          <a:r>
            <a:rPr lang="it-IT" dirty="0" smtClean="0">
              <a:solidFill>
                <a:schemeClr val="tx1"/>
              </a:solidFill>
            </a:rPr>
            <a:t>An </a:t>
          </a:r>
          <a:r>
            <a:rPr lang="en-GB" noProof="0" dirty="0" smtClean="0">
              <a:solidFill>
                <a:schemeClr val="tx1"/>
              </a:solidFill>
            </a:rPr>
            <a:t>alternative</a:t>
          </a:r>
          <a:r>
            <a:rPr lang="it-IT" dirty="0" smtClean="0">
              <a:solidFill>
                <a:schemeClr val="tx1"/>
              </a:solidFill>
            </a:rPr>
            <a:t> to water can be </a:t>
          </a:r>
          <a:r>
            <a:rPr lang="it-IT" dirty="0" err="1" smtClean="0">
              <a:solidFill>
                <a:schemeClr val="tx1"/>
              </a:solidFill>
            </a:rPr>
            <a:t>sugar-</a:t>
          </a:r>
          <a:r>
            <a:rPr lang="it-IT" dirty="0" smtClean="0">
              <a:solidFill>
                <a:schemeClr val="tx1"/>
              </a:solidFill>
            </a:rPr>
            <a:t> free </a:t>
          </a:r>
          <a:r>
            <a:rPr lang="it-IT" dirty="0" err="1" smtClean="0">
              <a:solidFill>
                <a:schemeClr val="tx1"/>
              </a:solidFill>
            </a:rPr>
            <a:t>juices</a:t>
          </a:r>
          <a:r>
            <a:rPr lang="it-IT" dirty="0" smtClean="0">
              <a:solidFill>
                <a:schemeClr val="tx1"/>
              </a:solidFill>
            </a:rPr>
            <a:t>.</a:t>
          </a:r>
          <a:endParaRPr lang="it-IT" dirty="0">
            <a:solidFill>
              <a:schemeClr val="tx1"/>
            </a:solidFill>
          </a:endParaRPr>
        </a:p>
      </dgm:t>
    </dgm:pt>
    <dgm:pt modelId="{9A544376-A92E-4DE7-B402-C91943BB8B02}" type="parTrans" cxnId="{C14EFD46-7055-4170-BCCA-0748E7248EA6}">
      <dgm:prSet/>
      <dgm:spPr/>
      <dgm:t>
        <a:bodyPr/>
        <a:lstStyle/>
        <a:p>
          <a:endParaRPr lang="it-IT"/>
        </a:p>
      </dgm:t>
    </dgm:pt>
    <dgm:pt modelId="{6132DEE9-DE11-412A-9F62-BD754CA5B6A5}" type="sibTrans" cxnId="{C14EFD46-7055-4170-BCCA-0748E7248EA6}">
      <dgm:prSet/>
      <dgm:spPr/>
      <dgm:t>
        <a:bodyPr/>
        <a:lstStyle/>
        <a:p>
          <a:endParaRPr lang="it-IT"/>
        </a:p>
      </dgm:t>
    </dgm:pt>
    <dgm:pt modelId="{9839AD81-A282-4C20-9B67-1BAE5277DB86}">
      <dgm:prSet/>
      <dgm:spPr/>
      <dgm:t>
        <a:bodyPr/>
        <a:lstStyle/>
        <a:p>
          <a:pPr rtl="0"/>
          <a:r>
            <a:rPr lang="it-IT" dirty="0" smtClean="0">
              <a:solidFill>
                <a:schemeClr val="tx1"/>
              </a:solidFill>
            </a:rPr>
            <a:t>Choose fresh fruit </a:t>
          </a:r>
          <a:r>
            <a:rPr lang="en-GB" dirty="0" smtClean="0">
              <a:solidFill>
                <a:schemeClr val="tx1"/>
              </a:solidFill>
            </a:rPr>
            <a:t>rather</a:t>
          </a:r>
          <a:r>
            <a:rPr lang="it-IT" dirty="0" smtClean="0">
              <a:solidFill>
                <a:schemeClr val="tx1"/>
              </a:solidFill>
            </a:rPr>
            <a:t> than fruit juices.</a:t>
          </a:r>
          <a:endParaRPr lang="it-IT" dirty="0">
            <a:solidFill>
              <a:schemeClr val="tx1"/>
            </a:solidFill>
          </a:endParaRPr>
        </a:p>
      </dgm:t>
    </dgm:pt>
    <dgm:pt modelId="{0098EC18-CBDB-4540-B5D5-378CB8B7F683}" type="parTrans" cxnId="{392A6377-B44D-429C-8F89-9ACE785EA0A1}">
      <dgm:prSet/>
      <dgm:spPr/>
      <dgm:t>
        <a:bodyPr/>
        <a:lstStyle/>
        <a:p>
          <a:endParaRPr lang="it-IT"/>
        </a:p>
      </dgm:t>
    </dgm:pt>
    <dgm:pt modelId="{597456BE-1490-42BA-9D34-48B1FFC304D5}" type="sibTrans" cxnId="{392A6377-B44D-429C-8F89-9ACE785EA0A1}">
      <dgm:prSet/>
      <dgm:spPr/>
      <dgm:t>
        <a:bodyPr/>
        <a:lstStyle/>
        <a:p>
          <a:endParaRPr lang="it-IT"/>
        </a:p>
      </dgm:t>
    </dgm:pt>
    <dgm:pt modelId="{4DAE9B76-4A34-451E-AAE1-2A396602F836}" type="pres">
      <dgm:prSet presAssocID="{E61DEC33-56E4-4A0A-8AB5-F082D9176D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163531E-0F84-4EAB-808C-52F43965BA51}" type="pres">
      <dgm:prSet presAssocID="{EEE94A2A-3FE3-41A6-8C85-CB0547894E31}" presName="parentText" presStyleLbl="node1" presStyleIdx="0" presStyleCnt="4" custLinFactY="-41166" custLinFactNeighborX="-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F70D15-C9BF-40EA-A972-7CC045B80937}" type="pres">
      <dgm:prSet presAssocID="{4A1BBF7E-2407-42D7-B596-A3659D792140}" presName="spacer" presStyleCnt="0"/>
      <dgm:spPr/>
    </dgm:pt>
    <dgm:pt modelId="{FE907EA7-219E-4277-A67A-B6F07274F74A}" type="pres">
      <dgm:prSet presAssocID="{D178A58A-DED4-447A-963B-27242C07F056}" presName="parentText" presStyleLbl="node1" presStyleIdx="1" presStyleCnt="4" custLinFactNeighborY="-6360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0525B9-7D09-41BE-895D-8F2FC783E814}" type="pres">
      <dgm:prSet presAssocID="{71F0E5E9-E483-4211-A6B9-B2151F246651}" presName="spacer" presStyleCnt="0"/>
      <dgm:spPr/>
    </dgm:pt>
    <dgm:pt modelId="{77C83532-E4A9-46B4-9818-6E2213657F55}" type="pres">
      <dgm:prSet presAssocID="{A2486C51-0EE6-4FD3-8E17-5320BE7990AD}" presName="parentText" presStyleLbl="node1" presStyleIdx="2" presStyleCnt="4" custLinFactNeighborY="245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C19D9D-0FB1-45AC-A674-E6DC915C21D3}" type="pres">
      <dgm:prSet presAssocID="{6132DEE9-DE11-412A-9F62-BD754CA5B6A5}" presName="spacer" presStyleCnt="0"/>
      <dgm:spPr/>
    </dgm:pt>
    <dgm:pt modelId="{94094106-E458-407F-B63B-8B8C7D2EED17}" type="pres">
      <dgm:prSet presAssocID="{9839AD81-A282-4C20-9B67-1BAE5277DB86}" presName="parentText" presStyleLbl="node1" presStyleIdx="3" presStyleCnt="4" custLinFactY="213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7CDB658-5312-4A59-882F-E45509A3AA48}" type="presOf" srcId="{D178A58A-DED4-447A-963B-27242C07F056}" destId="{FE907EA7-219E-4277-A67A-B6F07274F74A}" srcOrd="0" destOrd="0" presId="urn:microsoft.com/office/officeart/2005/8/layout/vList2"/>
    <dgm:cxn modelId="{66FC57D7-FB98-4876-8BB9-992C3B1AC39A}" type="presOf" srcId="{A2486C51-0EE6-4FD3-8E17-5320BE7990AD}" destId="{77C83532-E4A9-46B4-9818-6E2213657F55}" srcOrd="0" destOrd="0" presId="urn:microsoft.com/office/officeart/2005/8/layout/vList2"/>
    <dgm:cxn modelId="{C14EFD46-7055-4170-BCCA-0748E7248EA6}" srcId="{E61DEC33-56E4-4A0A-8AB5-F082D9176D40}" destId="{A2486C51-0EE6-4FD3-8E17-5320BE7990AD}" srcOrd="2" destOrd="0" parTransId="{9A544376-A92E-4DE7-B402-C91943BB8B02}" sibTransId="{6132DEE9-DE11-412A-9F62-BD754CA5B6A5}"/>
    <dgm:cxn modelId="{42E226EF-B6D4-419B-B204-088268FA3874}" srcId="{E61DEC33-56E4-4A0A-8AB5-F082D9176D40}" destId="{EEE94A2A-3FE3-41A6-8C85-CB0547894E31}" srcOrd="0" destOrd="0" parTransId="{77648A56-57CE-4C39-87A7-D7913D5211DE}" sibTransId="{4A1BBF7E-2407-42D7-B596-A3659D792140}"/>
    <dgm:cxn modelId="{5B7B98C6-4E1E-48A5-82AD-6DF59BA4CB53}" type="presOf" srcId="{E61DEC33-56E4-4A0A-8AB5-F082D9176D40}" destId="{4DAE9B76-4A34-451E-AAE1-2A396602F836}" srcOrd="0" destOrd="0" presId="urn:microsoft.com/office/officeart/2005/8/layout/vList2"/>
    <dgm:cxn modelId="{392A6377-B44D-429C-8F89-9ACE785EA0A1}" srcId="{E61DEC33-56E4-4A0A-8AB5-F082D9176D40}" destId="{9839AD81-A282-4C20-9B67-1BAE5277DB86}" srcOrd="3" destOrd="0" parTransId="{0098EC18-CBDB-4540-B5D5-378CB8B7F683}" sibTransId="{597456BE-1490-42BA-9D34-48B1FFC304D5}"/>
    <dgm:cxn modelId="{7911005C-1102-400C-84AC-741773CA5E3B}" srcId="{E61DEC33-56E4-4A0A-8AB5-F082D9176D40}" destId="{D178A58A-DED4-447A-963B-27242C07F056}" srcOrd="1" destOrd="0" parTransId="{81DE0251-8E71-40D5-8A4C-18982CFDCE76}" sibTransId="{71F0E5E9-E483-4211-A6B9-B2151F246651}"/>
    <dgm:cxn modelId="{35CCB715-1ABB-46B9-B3EF-F4A1346005BD}" type="presOf" srcId="{EEE94A2A-3FE3-41A6-8C85-CB0547894E31}" destId="{7163531E-0F84-4EAB-808C-52F43965BA51}" srcOrd="0" destOrd="0" presId="urn:microsoft.com/office/officeart/2005/8/layout/vList2"/>
    <dgm:cxn modelId="{D4D83B6E-154C-4B7D-9ECD-F779F6E39AE9}" type="presOf" srcId="{9839AD81-A282-4C20-9B67-1BAE5277DB86}" destId="{94094106-E458-407F-B63B-8B8C7D2EED17}" srcOrd="0" destOrd="0" presId="urn:microsoft.com/office/officeart/2005/8/layout/vList2"/>
    <dgm:cxn modelId="{83891F73-9068-48B1-AA47-6C93D92D6EA1}" type="presParOf" srcId="{4DAE9B76-4A34-451E-AAE1-2A396602F836}" destId="{7163531E-0F84-4EAB-808C-52F43965BA51}" srcOrd="0" destOrd="0" presId="urn:microsoft.com/office/officeart/2005/8/layout/vList2"/>
    <dgm:cxn modelId="{88DB0427-A1F8-48BE-8B2F-B040769EAEF8}" type="presParOf" srcId="{4DAE9B76-4A34-451E-AAE1-2A396602F836}" destId="{B9F70D15-C9BF-40EA-A972-7CC045B80937}" srcOrd="1" destOrd="0" presId="urn:microsoft.com/office/officeart/2005/8/layout/vList2"/>
    <dgm:cxn modelId="{0CB81337-1261-488D-8BB5-EE53D56090F0}" type="presParOf" srcId="{4DAE9B76-4A34-451E-AAE1-2A396602F836}" destId="{FE907EA7-219E-4277-A67A-B6F07274F74A}" srcOrd="2" destOrd="0" presId="urn:microsoft.com/office/officeart/2005/8/layout/vList2"/>
    <dgm:cxn modelId="{38B4E98F-6CBB-4EB2-A6CE-56EE3EE76764}" type="presParOf" srcId="{4DAE9B76-4A34-451E-AAE1-2A396602F836}" destId="{400525B9-7D09-41BE-895D-8F2FC783E814}" srcOrd="3" destOrd="0" presId="urn:microsoft.com/office/officeart/2005/8/layout/vList2"/>
    <dgm:cxn modelId="{B4063ACE-0E32-460A-A432-32D4778E61B9}" type="presParOf" srcId="{4DAE9B76-4A34-451E-AAE1-2A396602F836}" destId="{77C83532-E4A9-46B4-9818-6E2213657F55}" srcOrd="4" destOrd="0" presId="urn:microsoft.com/office/officeart/2005/8/layout/vList2"/>
    <dgm:cxn modelId="{C1E3A2D4-2FD4-4E82-B9DF-DF485F508FE4}" type="presParOf" srcId="{4DAE9B76-4A34-451E-AAE1-2A396602F836}" destId="{5EC19D9D-0FB1-45AC-A674-E6DC915C21D3}" srcOrd="5" destOrd="0" presId="urn:microsoft.com/office/officeart/2005/8/layout/vList2"/>
    <dgm:cxn modelId="{21316D9F-B9A2-436B-BAC4-408923CA4CDA}" type="presParOf" srcId="{4DAE9B76-4A34-451E-AAE1-2A396602F836}" destId="{94094106-E458-407F-B63B-8B8C7D2EED17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F8F8B-4FC9-4AEF-A406-38878F3D8AA0}" type="doc">
      <dgm:prSet loTypeId="urn:microsoft.com/office/officeart/2005/8/layout/hierarchy3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28EAB638-78D8-45B9-8907-95A85819B710}">
      <dgm:prSet/>
      <dgm:spPr/>
      <dgm:t>
        <a:bodyPr/>
        <a:lstStyle/>
        <a:p>
          <a:pPr rtl="0"/>
          <a:r>
            <a:rPr lang="en-GB" b="0" i="1" dirty="0" smtClean="0"/>
            <a:t>Sedentary life (watching TV, surfing the internet, playing videogames), promotes heavy and obesity in teenagers. </a:t>
          </a:r>
          <a:endParaRPr lang="it-IT" b="0" i="1" dirty="0"/>
        </a:p>
      </dgm:t>
    </dgm:pt>
    <dgm:pt modelId="{10BC11BB-187B-4EEE-B0FE-B57E50283F9A}" type="parTrans" cxnId="{8382F574-90DE-4322-8120-4B827EFFB5DB}">
      <dgm:prSet/>
      <dgm:spPr/>
      <dgm:t>
        <a:bodyPr/>
        <a:lstStyle/>
        <a:p>
          <a:endParaRPr lang="it-IT"/>
        </a:p>
      </dgm:t>
    </dgm:pt>
    <dgm:pt modelId="{F649AD56-7542-49E8-A32D-26B004DA7869}" type="sibTrans" cxnId="{8382F574-90DE-4322-8120-4B827EFFB5DB}">
      <dgm:prSet/>
      <dgm:spPr/>
      <dgm:t>
        <a:bodyPr/>
        <a:lstStyle/>
        <a:p>
          <a:endParaRPr lang="it-IT"/>
        </a:p>
      </dgm:t>
    </dgm:pt>
    <dgm:pt modelId="{DA324C98-1800-4521-9110-F60130ACB1E2}">
      <dgm:prSet custT="1"/>
      <dgm:spPr/>
      <dgm:t>
        <a:bodyPr/>
        <a:lstStyle/>
        <a:p>
          <a:pPr rtl="0"/>
          <a:r>
            <a:rPr lang="en-GB" sz="2800" dirty="0" smtClean="0"/>
            <a:t>Teenagers shouldn’t spend more than two hours a day watching TV and playing videogames.</a:t>
          </a:r>
          <a:endParaRPr lang="it-IT" sz="2200" dirty="0"/>
        </a:p>
      </dgm:t>
    </dgm:pt>
    <dgm:pt modelId="{A3EB49E8-CA4F-4434-B1E1-CCCE626619C6}" type="parTrans" cxnId="{6212A8D8-4178-4286-BBC9-CFCB393ED7FC}">
      <dgm:prSet/>
      <dgm:spPr/>
      <dgm:t>
        <a:bodyPr/>
        <a:lstStyle/>
        <a:p>
          <a:endParaRPr lang="it-IT"/>
        </a:p>
      </dgm:t>
    </dgm:pt>
    <dgm:pt modelId="{7ECFC6F6-B8F2-45A2-9EF1-7EC476A6101A}" type="sibTrans" cxnId="{6212A8D8-4178-4286-BBC9-CFCB393ED7FC}">
      <dgm:prSet/>
      <dgm:spPr/>
      <dgm:t>
        <a:bodyPr/>
        <a:lstStyle/>
        <a:p>
          <a:endParaRPr lang="it-IT"/>
        </a:p>
      </dgm:t>
    </dgm:pt>
    <dgm:pt modelId="{E1BD0B47-CD76-4544-991E-EB1738DD6E81}">
      <dgm:prSet custT="1"/>
      <dgm:spPr/>
      <dgm:t>
        <a:bodyPr/>
        <a:lstStyle/>
        <a:p>
          <a:pPr rtl="0"/>
          <a:r>
            <a:rPr lang="en-GB" sz="2800" dirty="0" smtClean="0"/>
            <a:t>Teenagers should play outside.</a:t>
          </a:r>
          <a:endParaRPr lang="en-GB" sz="2200" dirty="0"/>
        </a:p>
      </dgm:t>
    </dgm:pt>
    <dgm:pt modelId="{B63F298E-D709-4C12-B52A-77EBEAD298A3}" type="parTrans" cxnId="{BF423822-B392-4864-B96D-67F00758994D}">
      <dgm:prSet/>
      <dgm:spPr/>
      <dgm:t>
        <a:bodyPr/>
        <a:lstStyle/>
        <a:p>
          <a:endParaRPr lang="it-IT"/>
        </a:p>
      </dgm:t>
    </dgm:pt>
    <dgm:pt modelId="{16733063-318A-4FE0-8B08-7573B336E658}" type="sibTrans" cxnId="{BF423822-B392-4864-B96D-67F00758994D}">
      <dgm:prSet/>
      <dgm:spPr/>
      <dgm:t>
        <a:bodyPr/>
        <a:lstStyle/>
        <a:p>
          <a:endParaRPr lang="it-IT"/>
        </a:p>
      </dgm:t>
    </dgm:pt>
    <dgm:pt modelId="{F91B735A-2E4C-4D5B-8B95-807131AF0AD9}" type="pres">
      <dgm:prSet presAssocID="{6FFF8F8B-4FC9-4AEF-A406-38878F3D8A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48C5C0BF-9C42-4EE0-B5C0-47349C64F916}" type="pres">
      <dgm:prSet presAssocID="{28EAB638-78D8-45B9-8907-95A85819B710}" presName="root" presStyleCnt="0"/>
      <dgm:spPr/>
    </dgm:pt>
    <dgm:pt modelId="{74F2BAAF-B598-43E3-9DE7-EF6D3AFF0D4D}" type="pres">
      <dgm:prSet presAssocID="{28EAB638-78D8-45B9-8907-95A85819B710}" presName="rootComposite" presStyleCnt="0"/>
      <dgm:spPr/>
    </dgm:pt>
    <dgm:pt modelId="{AF407FE4-BB3C-43DC-A26B-C3D682D80C3C}" type="pres">
      <dgm:prSet presAssocID="{28EAB638-78D8-45B9-8907-95A85819B710}" presName="rootText" presStyleLbl="node1" presStyleIdx="0" presStyleCnt="3" custScaleX="116928" custScaleY="220862" custLinFactY="-7999" custLinFactNeighborY="-100000"/>
      <dgm:spPr/>
      <dgm:t>
        <a:bodyPr/>
        <a:lstStyle/>
        <a:p>
          <a:endParaRPr lang="it-IT"/>
        </a:p>
      </dgm:t>
    </dgm:pt>
    <dgm:pt modelId="{DF6609B1-1FD9-4D0C-B269-362E69D0AADF}" type="pres">
      <dgm:prSet presAssocID="{28EAB638-78D8-45B9-8907-95A85819B710}" presName="rootConnector" presStyleLbl="node1" presStyleIdx="0" presStyleCnt="3"/>
      <dgm:spPr/>
      <dgm:t>
        <a:bodyPr/>
        <a:lstStyle/>
        <a:p>
          <a:endParaRPr lang="it-IT"/>
        </a:p>
      </dgm:t>
    </dgm:pt>
    <dgm:pt modelId="{DF2664C0-FB0B-4BE0-ACB7-6A56C8826F9D}" type="pres">
      <dgm:prSet presAssocID="{28EAB638-78D8-45B9-8907-95A85819B710}" presName="childShape" presStyleCnt="0"/>
      <dgm:spPr/>
    </dgm:pt>
    <dgm:pt modelId="{7DF1C1A2-5345-4C71-8073-C3C7DE1E8A04}" type="pres">
      <dgm:prSet presAssocID="{DA324C98-1800-4521-9110-F60130ACB1E2}" presName="root" presStyleCnt="0"/>
      <dgm:spPr/>
    </dgm:pt>
    <dgm:pt modelId="{C4901F6E-5B7F-42F1-A248-EC8B5833FC9B}" type="pres">
      <dgm:prSet presAssocID="{DA324C98-1800-4521-9110-F60130ACB1E2}" presName="rootComposite" presStyleCnt="0"/>
      <dgm:spPr/>
    </dgm:pt>
    <dgm:pt modelId="{8572211A-33D5-4349-93C8-7A54659DC4D3}" type="pres">
      <dgm:prSet presAssocID="{DA324C98-1800-4521-9110-F60130ACB1E2}" presName="rootText" presStyleLbl="node1" presStyleIdx="1" presStyleCnt="3" custScaleX="121499" custScaleY="221361" custLinFactY="-7999" custLinFactNeighborY="-100000"/>
      <dgm:spPr/>
      <dgm:t>
        <a:bodyPr/>
        <a:lstStyle/>
        <a:p>
          <a:endParaRPr lang="it-IT"/>
        </a:p>
      </dgm:t>
    </dgm:pt>
    <dgm:pt modelId="{1E4EB185-979A-4F27-875A-7F8A90B7E30D}" type="pres">
      <dgm:prSet presAssocID="{DA324C98-1800-4521-9110-F60130ACB1E2}" presName="rootConnector" presStyleLbl="node1" presStyleIdx="1" presStyleCnt="3"/>
      <dgm:spPr/>
      <dgm:t>
        <a:bodyPr/>
        <a:lstStyle/>
        <a:p>
          <a:endParaRPr lang="it-IT"/>
        </a:p>
      </dgm:t>
    </dgm:pt>
    <dgm:pt modelId="{8579E73A-466E-4FAF-ADD5-F02DDE2C23AA}" type="pres">
      <dgm:prSet presAssocID="{DA324C98-1800-4521-9110-F60130ACB1E2}" presName="childShape" presStyleCnt="0"/>
      <dgm:spPr/>
    </dgm:pt>
    <dgm:pt modelId="{8831D5C4-9C6B-48C4-A9D2-416AA1B2279F}" type="pres">
      <dgm:prSet presAssocID="{E1BD0B47-CD76-4544-991E-EB1738DD6E81}" presName="root" presStyleCnt="0"/>
      <dgm:spPr/>
    </dgm:pt>
    <dgm:pt modelId="{FD4F89FB-0B27-4EDF-8916-147662BD52FA}" type="pres">
      <dgm:prSet presAssocID="{E1BD0B47-CD76-4544-991E-EB1738DD6E81}" presName="rootComposite" presStyleCnt="0"/>
      <dgm:spPr/>
    </dgm:pt>
    <dgm:pt modelId="{C57CA406-2F65-4D8D-873C-DAA9DCF4B2E9}" type="pres">
      <dgm:prSet presAssocID="{E1BD0B47-CD76-4544-991E-EB1738DD6E81}" presName="rootText" presStyleLbl="node1" presStyleIdx="2" presStyleCnt="3" custScaleX="88023" custScaleY="208092" custLinFactY="-7999" custLinFactNeighborX="-874" custLinFactNeighborY="-100000"/>
      <dgm:spPr/>
      <dgm:t>
        <a:bodyPr/>
        <a:lstStyle/>
        <a:p>
          <a:endParaRPr lang="it-IT"/>
        </a:p>
      </dgm:t>
    </dgm:pt>
    <dgm:pt modelId="{46DE290F-07A3-41A4-B8C1-F95F7535CA60}" type="pres">
      <dgm:prSet presAssocID="{E1BD0B47-CD76-4544-991E-EB1738DD6E81}" presName="rootConnector" presStyleLbl="node1" presStyleIdx="2" presStyleCnt="3"/>
      <dgm:spPr/>
      <dgm:t>
        <a:bodyPr/>
        <a:lstStyle/>
        <a:p>
          <a:endParaRPr lang="it-IT"/>
        </a:p>
      </dgm:t>
    </dgm:pt>
    <dgm:pt modelId="{10E96264-5D3B-4754-9745-87FBB19999CC}" type="pres">
      <dgm:prSet presAssocID="{E1BD0B47-CD76-4544-991E-EB1738DD6E81}" presName="childShape" presStyleCnt="0"/>
      <dgm:spPr/>
    </dgm:pt>
  </dgm:ptLst>
  <dgm:cxnLst>
    <dgm:cxn modelId="{780CC260-BA21-41D1-96C3-8B3F9F14ECF4}" type="presOf" srcId="{E1BD0B47-CD76-4544-991E-EB1738DD6E81}" destId="{C57CA406-2F65-4D8D-873C-DAA9DCF4B2E9}" srcOrd="0" destOrd="0" presId="urn:microsoft.com/office/officeart/2005/8/layout/hierarchy3"/>
    <dgm:cxn modelId="{31E7BFA6-36A7-4C8B-9005-B8848979B1EB}" type="presOf" srcId="{DA324C98-1800-4521-9110-F60130ACB1E2}" destId="{1E4EB185-979A-4F27-875A-7F8A90B7E30D}" srcOrd="1" destOrd="0" presId="urn:microsoft.com/office/officeart/2005/8/layout/hierarchy3"/>
    <dgm:cxn modelId="{875CF931-8E09-4AAB-9292-EDA86B371D42}" type="presOf" srcId="{28EAB638-78D8-45B9-8907-95A85819B710}" destId="{AF407FE4-BB3C-43DC-A26B-C3D682D80C3C}" srcOrd="0" destOrd="0" presId="urn:microsoft.com/office/officeart/2005/8/layout/hierarchy3"/>
    <dgm:cxn modelId="{329C8491-E16B-4DBF-80AC-EAD7939110A3}" type="presOf" srcId="{E1BD0B47-CD76-4544-991E-EB1738DD6E81}" destId="{46DE290F-07A3-41A4-B8C1-F95F7535CA60}" srcOrd="1" destOrd="0" presId="urn:microsoft.com/office/officeart/2005/8/layout/hierarchy3"/>
    <dgm:cxn modelId="{63A03E20-C68A-40F0-B1DA-DEC7745B43FE}" type="presOf" srcId="{6FFF8F8B-4FC9-4AEF-A406-38878F3D8AA0}" destId="{F91B735A-2E4C-4D5B-8B95-807131AF0AD9}" srcOrd="0" destOrd="0" presId="urn:microsoft.com/office/officeart/2005/8/layout/hierarchy3"/>
    <dgm:cxn modelId="{6212A8D8-4178-4286-BBC9-CFCB393ED7FC}" srcId="{6FFF8F8B-4FC9-4AEF-A406-38878F3D8AA0}" destId="{DA324C98-1800-4521-9110-F60130ACB1E2}" srcOrd="1" destOrd="0" parTransId="{A3EB49E8-CA4F-4434-B1E1-CCCE626619C6}" sibTransId="{7ECFC6F6-B8F2-45A2-9EF1-7EC476A6101A}"/>
    <dgm:cxn modelId="{8382F574-90DE-4322-8120-4B827EFFB5DB}" srcId="{6FFF8F8B-4FC9-4AEF-A406-38878F3D8AA0}" destId="{28EAB638-78D8-45B9-8907-95A85819B710}" srcOrd="0" destOrd="0" parTransId="{10BC11BB-187B-4EEE-B0FE-B57E50283F9A}" sibTransId="{F649AD56-7542-49E8-A32D-26B004DA7869}"/>
    <dgm:cxn modelId="{410013CF-6497-4238-879F-82AA0D520E17}" type="presOf" srcId="{DA324C98-1800-4521-9110-F60130ACB1E2}" destId="{8572211A-33D5-4349-93C8-7A54659DC4D3}" srcOrd="0" destOrd="0" presId="urn:microsoft.com/office/officeart/2005/8/layout/hierarchy3"/>
    <dgm:cxn modelId="{BF423822-B392-4864-B96D-67F00758994D}" srcId="{6FFF8F8B-4FC9-4AEF-A406-38878F3D8AA0}" destId="{E1BD0B47-CD76-4544-991E-EB1738DD6E81}" srcOrd="2" destOrd="0" parTransId="{B63F298E-D709-4C12-B52A-77EBEAD298A3}" sibTransId="{16733063-318A-4FE0-8B08-7573B336E658}"/>
    <dgm:cxn modelId="{D8997F16-60E5-4548-9F55-9A119FEF74F6}" type="presOf" srcId="{28EAB638-78D8-45B9-8907-95A85819B710}" destId="{DF6609B1-1FD9-4D0C-B269-362E69D0AADF}" srcOrd="1" destOrd="0" presId="urn:microsoft.com/office/officeart/2005/8/layout/hierarchy3"/>
    <dgm:cxn modelId="{543A8BA5-0E0D-4475-A063-E3D77A457E91}" type="presParOf" srcId="{F91B735A-2E4C-4D5B-8B95-807131AF0AD9}" destId="{48C5C0BF-9C42-4EE0-B5C0-47349C64F916}" srcOrd="0" destOrd="0" presId="urn:microsoft.com/office/officeart/2005/8/layout/hierarchy3"/>
    <dgm:cxn modelId="{C7185379-C31B-4C32-9CB4-D445C85F9CDA}" type="presParOf" srcId="{48C5C0BF-9C42-4EE0-B5C0-47349C64F916}" destId="{74F2BAAF-B598-43E3-9DE7-EF6D3AFF0D4D}" srcOrd="0" destOrd="0" presId="urn:microsoft.com/office/officeart/2005/8/layout/hierarchy3"/>
    <dgm:cxn modelId="{53807A64-847A-47D0-8892-CE6C4BE0D457}" type="presParOf" srcId="{74F2BAAF-B598-43E3-9DE7-EF6D3AFF0D4D}" destId="{AF407FE4-BB3C-43DC-A26B-C3D682D80C3C}" srcOrd="0" destOrd="0" presId="urn:microsoft.com/office/officeart/2005/8/layout/hierarchy3"/>
    <dgm:cxn modelId="{908C41FE-73EF-4C1C-B268-54344900214D}" type="presParOf" srcId="{74F2BAAF-B598-43E3-9DE7-EF6D3AFF0D4D}" destId="{DF6609B1-1FD9-4D0C-B269-362E69D0AADF}" srcOrd="1" destOrd="0" presId="urn:microsoft.com/office/officeart/2005/8/layout/hierarchy3"/>
    <dgm:cxn modelId="{5CD8F820-9451-4837-BCC8-49E02C026568}" type="presParOf" srcId="{48C5C0BF-9C42-4EE0-B5C0-47349C64F916}" destId="{DF2664C0-FB0B-4BE0-ACB7-6A56C8826F9D}" srcOrd="1" destOrd="0" presId="urn:microsoft.com/office/officeart/2005/8/layout/hierarchy3"/>
    <dgm:cxn modelId="{E4F66EBC-AFD1-4AA3-B9A2-1EAD0555D23C}" type="presParOf" srcId="{F91B735A-2E4C-4D5B-8B95-807131AF0AD9}" destId="{7DF1C1A2-5345-4C71-8073-C3C7DE1E8A04}" srcOrd="1" destOrd="0" presId="urn:microsoft.com/office/officeart/2005/8/layout/hierarchy3"/>
    <dgm:cxn modelId="{57C0D0CE-B0A8-4D50-BEA5-415A60176CBF}" type="presParOf" srcId="{7DF1C1A2-5345-4C71-8073-C3C7DE1E8A04}" destId="{C4901F6E-5B7F-42F1-A248-EC8B5833FC9B}" srcOrd="0" destOrd="0" presId="urn:microsoft.com/office/officeart/2005/8/layout/hierarchy3"/>
    <dgm:cxn modelId="{792E7E24-A376-4265-9CD8-4FBE8DD087B8}" type="presParOf" srcId="{C4901F6E-5B7F-42F1-A248-EC8B5833FC9B}" destId="{8572211A-33D5-4349-93C8-7A54659DC4D3}" srcOrd="0" destOrd="0" presId="urn:microsoft.com/office/officeart/2005/8/layout/hierarchy3"/>
    <dgm:cxn modelId="{786D2477-8469-4FE8-84C7-3997878F37D5}" type="presParOf" srcId="{C4901F6E-5B7F-42F1-A248-EC8B5833FC9B}" destId="{1E4EB185-979A-4F27-875A-7F8A90B7E30D}" srcOrd="1" destOrd="0" presId="urn:microsoft.com/office/officeart/2005/8/layout/hierarchy3"/>
    <dgm:cxn modelId="{D4E64A95-61D4-487E-B626-BFF9F088980F}" type="presParOf" srcId="{7DF1C1A2-5345-4C71-8073-C3C7DE1E8A04}" destId="{8579E73A-466E-4FAF-ADD5-F02DDE2C23AA}" srcOrd="1" destOrd="0" presId="urn:microsoft.com/office/officeart/2005/8/layout/hierarchy3"/>
    <dgm:cxn modelId="{B5335132-E098-4502-92E7-4F3BA8FDADE6}" type="presParOf" srcId="{F91B735A-2E4C-4D5B-8B95-807131AF0AD9}" destId="{8831D5C4-9C6B-48C4-A9D2-416AA1B2279F}" srcOrd="2" destOrd="0" presId="urn:microsoft.com/office/officeart/2005/8/layout/hierarchy3"/>
    <dgm:cxn modelId="{C5FE4D62-C1E4-43A7-A563-225A682D5984}" type="presParOf" srcId="{8831D5C4-9C6B-48C4-A9D2-416AA1B2279F}" destId="{FD4F89FB-0B27-4EDF-8916-147662BD52FA}" srcOrd="0" destOrd="0" presId="urn:microsoft.com/office/officeart/2005/8/layout/hierarchy3"/>
    <dgm:cxn modelId="{3894A2C8-3895-45A3-89F2-73D88307209A}" type="presParOf" srcId="{FD4F89FB-0B27-4EDF-8916-147662BD52FA}" destId="{C57CA406-2F65-4D8D-873C-DAA9DCF4B2E9}" srcOrd="0" destOrd="0" presId="urn:microsoft.com/office/officeart/2005/8/layout/hierarchy3"/>
    <dgm:cxn modelId="{58D544C2-D1F9-48A4-8BE2-67E9D1B38201}" type="presParOf" srcId="{FD4F89FB-0B27-4EDF-8916-147662BD52FA}" destId="{46DE290F-07A3-41A4-B8C1-F95F7535CA60}" srcOrd="1" destOrd="0" presId="urn:microsoft.com/office/officeart/2005/8/layout/hierarchy3"/>
    <dgm:cxn modelId="{3142CF20-8174-4F44-A1DA-C768D2E9A87F}" type="presParOf" srcId="{8831D5C4-9C6B-48C4-A9D2-416AA1B2279F}" destId="{10E96264-5D3B-4754-9745-87FBB19999CC}" srcOrd="1" destOrd="0" presId="urn:microsoft.com/office/officeart/2005/8/layout/hierarchy3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B9AEB4-7148-4E59-8784-71B00CFACBA9}" type="doc">
      <dgm:prSet loTypeId="urn:microsoft.com/office/officeart/2005/8/layout/lProcess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A8E6E235-F937-42C8-A47C-5E027A5FADF7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Regular physical exercise plays an important role in teenagers’ healthy growth, development and psycho physical well-being.</a:t>
          </a:r>
          <a:endParaRPr lang="it-IT" sz="1700" dirty="0">
            <a:solidFill>
              <a:schemeClr val="tx1"/>
            </a:solidFill>
          </a:endParaRPr>
        </a:p>
      </dgm:t>
    </dgm:pt>
    <dgm:pt modelId="{7533F8B9-9C1E-437D-860F-36307B490B99}" type="parTrans" cxnId="{7C3805F7-19F8-46D1-9F55-04D638900A62}">
      <dgm:prSet/>
      <dgm:spPr/>
      <dgm:t>
        <a:bodyPr/>
        <a:lstStyle/>
        <a:p>
          <a:endParaRPr lang="it-IT"/>
        </a:p>
      </dgm:t>
    </dgm:pt>
    <dgm:pt modelId="{38395B59-98D0-4A5D-BD18-682103EFF381}" type="sibTrans" cxnId="{7C3805F7-19F8-46D1-9F55-04D638900A62}">
      <dgm:prSet/>
      <dgm:spPr/>
      <dgm:t>
        <a:bodyPr/>
        <a:lstStyle/>
        <a:p>
          <a:endParaRPr lang="it-IT"/>
        </a:p>
      </dgm:t>
    </dgm:pt>
    <dgm:pt modelId="{4DA04AE5-0E28-474D-B28B-A4CBB3D712D0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Teenagers should take at least 30 minutes, every day physical exercise.</a:t>
          </a:r>
          <a:endParaRPr lang="it-IT" dirty="0">
            <a:solidFill>
              <a:schemeClr val="tx1"/>
            </a:solidFill>
          </a:endParaRPr>
        </a:p>
      </dgm:t>
    </dgm:pt>
    <dgm:pt modelId="{4678C65C-B1CC-424A-9F36-D5095A443619}" type="parTrans" cxnId="{767A7534-583F-457C-BC68-2A4302313701}">
      <dgm:prSet/>
      <dgm:spPr/>
      <dgm:t>
        <a:bodyPr/>
        <a:lstStyle/>
        <a:p>
          <a:endParaRPr lang="it-IT"/>
        </a:p>
      </dgm:t>
    </dgm:pt>
    <dgm:pt modelId="{AB4C0BF0-5B3A-4C65-BBE3-5421ED797E18}" type="sibTrans" cxnId="{767A7534-583F-457C-BC68-2A4302313701}">
      <dgm:prSet/>
      <dgm:spPr/>
      <dgm:t>
        <a:bodyPr/>
        <a:lstStyle/>
        <a:p>
          <a:endParaRPr lang="it-IT"/>
        </a:p>
      </dgm:t>
    </dgm:pt>
    <dgm:pt modelId="{4933AD20-244C-4FBE-91B9-88CD15B718A0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Parents should encourage their children to take regular physical exercise.</a:t>
          </a:r>
          <a:endParaRPr lang="it-IT" sz="2600" dirty="0">
            <a:solidFill>
              <a:schemeClr val="tx1"/>
            </a:solidFill>
          </a:endParaRPr>
        </a:p>
      </dgm:t>
    </dgm:pt>
    <dgm:pt modelId="{30FEB981-851A-4EF2-B656-9BD1EF3671FF}" type="parTrans" cxnId="{23153451-FB37-4BA1-8DDF-80791A937834}">
      <dgm:prSet/>
      <dgm:spPr/>
      <dgm:t>
        <a:bodyPr/>
        <a:lstStyle/>
        <a:p>
          <a:endParaRPr lang="it-IT"/>
        </a:p>
      </dgm:t>
    </dgm:pt>
    <dgm:pt modelId="{B4CF2260-54D1-4C02-9E83-3C90CFF416B0}" type="sibTrans" cxnId="{23153451-FB37-4BA1-8DDF-80791A937834}">
      <dgm:prSet/>
      <dgm:spPr/>
      <dgm:t>
        <a:bodyPr/>
        <a:lstStyle/>
        <a:p>
          <a:endParaRPr lang="it-IT"/>
        </a:p>
      </dgm:t>
    </dgm:pt>
    <dgm:pt modelId="{ECC20508-6F6F-483C-B3A3-315EEE10AD3B}" type="pres">
      <dgm:prSet presAssocID="{CCB9AEB4-7148-4E59-8784-71B00CFACB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A121A9A-E781-4C27-A06C-DEEBFFA7BE34}" type="pres">
      <dgm:prSet presAssocID="{A8E6E235-F937-42C8-A47C-5E027A5FADF7}" presName="vertFlow" presStyleCnt="0"/>
      <dgm:spPr/>
    </dgm:pt>
    <dgm:pt modelId="{89CDC949-21F2-462C-A41C-D14F71380BFB}" type="pres">
      <dgm:prSet presAssocID="{A8E6E235-F937-42C8-A47C-5E027A5FADF7}" presName="header" presStyleLbl="node1" presStyleIdx="0" presStyleCnt="3" custScaleX="104679" custScaleY="346925" custLinFactNeighborY="-9001"/>
      <dgm:spPr/>
      <dgm:t>
        <a:bodyPr/>
        <a:lstStyle/>
        <a:p>
          <a:endParaRPr lang="it-IT"/>
        </a:p>
      </dgm:t>
    </dgm:pt>
    <dgm:pt modelId="{8E51D397-34ED-44BA-9975-CFF9CE21D665}" type="pres">
      <dgm:prSet presAssocID="{A8E6E235-F937-42C8-A47C-5E027A5FADF7}" presName="hSp" presStyleCnt="0"/>
      <dgm:spPr/>
    </dgm:pt>
    <dgm:pt modelId="{4D6B7572-3345-4C66-AE04-844D1397A00B}" type="pres">
      <dgm:prSet presAssocID="{4DA04AE5-0E28-474D-B28B-A4CBB3D712D0}" presName="vertFlow" presStyleCnt="0"/>
      <dgm:spPr/>
    </dgm:pt>
    <dgm:pt modelId="{0D48A84B-676C-4451-88D6-9484610C4299}" type="pres">
      <dgm:prSet presAssocID="{4DA04AE5-0E28-474D-B28B-A4CBB3D712D0}" presName="header" presStyleLbl="node1" presStyleIdx="1" presStyleCnt="3" custScaleX="76844" custScaleY="359223" custLinFactNeighborX="799" custLinFactNeighborY="-5673"/>
      <dgm:spPr/>
      <dgm:t>
        <a:bodyPr/>
        <a:lstStyle/>
        <a:p>
          <a:endParaRPr lang="it-IT"/>
        </a:p>
      </dgm:t>
    </dgm:pt>
    <dgm:pt modelId="{1DE6F01F-85DC-4BDA-A5FB-DACD506556F9}" type="pres">
      <dgm:prSet presAssocID="{4DA04AE5-0E28-474D-B28B-A4CBB3D712D0}" presName="hSp" presStyleCnt="0"/>
      <dgm:spPr/>
    </dgm:pt>
    <dgm:pt modelId="{7568D665-B546-4A60-8E64-B04112E7D015}" type="pres">
      <dgm:prSet presAssocID="{4933AD20-244C-4FBE-91B9-88CD15B718A0}" presName="vertFlow" presStyleCnt="0"/>
      <dgm:spPr/>
    </dgm:pt>
    <dgm:pt modelId="{B8FD30BF-443E-48BC-9040-B6267BA87BB2}" type="pres">
      <dgm:prSet presAssocID="{4933AD20-244C-4FBE-91B9-88CD15B718A0}" presName="header" presStyleLbl="node1" presStyleIdx="2" presStyleCnt="3" custScaleX="87090" custScaleY="367384" custLinFactNeighborY="-3076"/>
      <dgm:spPr/>
      <dgm:t>
        <a:bodyPr/>
        <a:lstStyle/>
        <a:p>
          <a:endParaRPr lang="it-IT"/>
        </a:p>
      </dgm:t>
    </dgm:pt>
  </dgm:ptLst>
  <dgm:cxnLst>
    <dgm:cxn modelId="{23153451-FB37-4BA1-8DDF-80791A937834}" srcId="{CCB9AEB4-7148-4E59-8784-71B00CFACBA9}" destId="{4933AD20-244C-4FBE-91B9-88CD15B718A0}" srcOrd="2" destOrd="0" parTransId="{30FEB981-851A-4EF2-B656-9BD1EF3671FF}" sibTransId="{B4CF2260-54D1-4C02-9E83-3C90CFF416B0}"/>
    <dgm:cxn modelId="{FA7FC276-0BC2-415F-826A-8738609657A2}" type="presOf" srcId="{A8E6E235-F937-42C8-A47C-5E027A5FADF7}" destId="{89CDC949-21F2-462C-A41C-D14F71380BFB}" srcOrd="0" destOrd="0" presId="urn:microsoft.com/office/officeart/2005/8/layout/lProcess1"/>
    <dgm:cxn modelId="{6D2298AE-A340-4BB9-BE80-6E672187244A}" type="presOf" srcId="{CCB9AEB4-7148-4E59-8784-71B00CFACBA9}" destId="{ECC20508-6F6F-483C-B3A3-315EEE10AD3B}" srcOrd="0" destOrd="0" presId="urn:microsoft.com/office/officeart/2005/8/layout/lProcess1"/>
    <dgm:cxn modelId="{767A7534-583F-457C-BC68-2A4302313701}" srcId="{CCB9AEB4-7148-4E59-8784-71B00CFACBA9}" destId="{4DA04AE5-0E28-474D-B28B-A4CBB3D712D0}" srcOrd="1" destOrd="0" parTransId="{4678C65C-B1CC-424A-9F36-D5095A443619}" sibTransId="{AB4C0BF0-5B3A-4C65-BBE3-5421ED797E18}"/>
    <dgm:cxn modelId="{68B73E00-B83E-4C2D-BF25-D744C435DF9E}" type="presOf" srcId="{4DA04AE5-0E28-474D-B28B-A4CBB3D712D0}" destId="{0D48A84B-676C-4451-88D6-9484610C4299}" srcOrd="0" destOrd="0" presId="urn:microsoft.com/office/officeart/2005/8/layout/lProcess1"/>
    <dgm:cxn modelId="{7C3805F7-19F8-46D1-9F55-04D638900A62}" srcId="{CCB9AEB4-7148-4E59-8784-71B00CFACBA9}" destId="{A8E6E235-F937-42C8-A47C-5E027A5FADF7}" srcOrd="0" destOrd="0" parTransId="{7533F8B9-9C1E-437D-860F-36307B490B99}" sibTransId="{38395B59-98D0-4A5D-BD18-682103EFF381}"/>
    <dgm:cxn modelId="{B9AEAF70-36B4-43DE-B870-A7FF5FDED2B0}" type="presOf" srcId="{4933AD20-244C-4FBE-91B9-88CD15B718A0}" destId="{B8FD30BF-443E-48BC-9040-B6267BA87BB2}" srcOrd="0" destOrd="0" presId="urn:microsoft.com/office/officeart/2005/8/layout/lProcess1"/>
    <dgm:cxn modelId="{CDA42F3B-BDA0-4947-AA26-04959BDCD72B}" type="presParOf" srcId="{ECC20508-6F6F-483C-B3A3-315EEE10AD3B}" destId="{2A121A9A-E781-4C27-A06C-DEEBFFA7BE34}" srcOrd="0" destOrd="0" presId="urn:microsoft.com/office/officeart/2005/8/layout/lProcess1"/>
    <dgm:cxn modelId="{FADCB276-1A96-4E5E-8D4B-DAB01D725725}" type="presParOf" srcId="{2A121A9A-E781-4C27-A06C-DEEBFFA7BE34}" destId="{89CDC949-21F2-462C-A41C-D14F71380BFB}" srcOrd="0" destOrd="0" presId="urn:microsoft.com/office/officeart/2005/8/layout/lProcess1"/>
    <dgm:cxn modelId="{197D26FC-2806-40E1-9888-13DA381C2A52}" type="presParOf" srcId="{ECC20508-6F6F-483C-B3A3-315EEE10AD3B}" destId="{8E51D397-34ED-44BA-9975-CFF9CE21D665}" srcOrd="1" destOrd="0" presId="urn:microsoft.com/office/officeart/2005/8/layout/lProcess1"/>
    <dgm:cxn modelId="{451C4060-B4CA-4FE5-ABD1-9A80DFC15AC4}" type="presParOf" srcId="{ECC20508-6F6F-483C-B3A3-315EEE10AD3B}" destId="{4D6B7572-3345-4C66-AE04-844D1397A00B}" srcOrd="2" destOrd="0" presId="urn:microsoft.com/office/officeart/2005/8/layout/lProcess1"/>
    <dgm:cxn modelId="{52157D6A-4A27-4F31-B1FD-6CB0CC107CAD}" type="presParOf" srcId="{4D6B7572-3345-4C66-AE04-844D1397A00B}" destId="{0D48A84B-676C-4451-88D6-9484610C4299}" srcOrd="0" destOrd="0" presId="urn:microsoft.com/office/officeart/2005/8/layout/lProcess1"/>
    <dgm:cxn modelId="{C5C56EFC-BCFC-46EF-86D3-9C77C5AD6154}" type="presParOf" srcId="{ECC20508-6F6F-483C-B3A3-315EEE10AD3B}" destId="{1DE6F01F-85DC-4BDA-A5FB-DACD506556F9}" srcOrd="3" destOrd="0" presId="urn:microsoft.com/office/officeart/2005/8/layout/lProcess1"/>
    <dgm:cxn modelId="{DD94CF80-7705-4162-AABF-549BE7E12001}" type="presParOf" srcId="{ECC20508-6F6F-483C-B3A3-315EEE10AD3B}" destId="{7568D665-B546-4A60-8E64-B04112E7D015}" srcOrd="4" destOrd="0" presId="urn:microsoft.com/office/officeart/2005/8/layout/lProcess1"/>
    <dgm:cxn modelId="{C463FB69-2CE3-4D94-A8D8-E0B0A58687CF}" type="presParOf" srcId="{7568D665-B546-4A60-8E64-B04112E7D015}" destId="{B8FD30BF-443E-48BC-9040-B6267BA87BB2}" srcOrd="0" destOrd="0" presId="urn:microsoft.com/office/officeart/2005/8/layout/l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EC159-AC92-4615-B183-EC4633ED151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38D68D3-E695-4C54-874E-565C887FC427}">
      <dgm:prSet custT="1"/>
      <dgm:spPr/>
      <dgm:t>
        <a:bodyPr/>
        <a:lstStyle/>
        <a:p>
          <a:pPr rtl="0"/>
          <a:r>
            <a:rPr lang="it-IT" sz="2000" dirty="0" err="1" smtClean="0">
              <a:solidFill>
                <a:schemeClr val="tx1"/>
              </a:solidFill>
            </a:rPr>
            <a:t>Promote</a:t>
          </a:r>
          <a:r>
            <a:rPr lang="it-IT" sz="2000" dirty="0" smtClean="0">
              <a:solidFill>
                <a:schemeClr val="tx1"/>
              </a:solidFill>
            </a:rPr>
            <a:t>  </a:t>
          </a:r>
          <a:r>
            <a:rPr lang="it-IT" sz="2000" dirty="0" err="1" smtClean="0">
              <a:solidFill>
                <a:schemeClr val="tx1"/>
              </a:solidFill>
            </a:rPr>
            <a:t>education</a:t>
          </a:r>
          <a:r>
            <a:rPr lang="it-IT" sz="2000" dirty="0" smtClean="0">
              <a:solidFill>
                <a:schemeClr val="tx1"/>
              </a:solidFill>
            </a:rPr>
            <a:t> </a:t>
          </a:r>
          <a:r>
            <a:rPr lang="it-IT" sz="2000" dirty="0" err="1" smtClean="0">
              <a:solidFill>
                <a:schemeClr val="tx1"/>
              </a:solidFill>
            </a:rPr>
            <a:t>programmes</a:t>
          </a:r>
          <a:r>
            <a:rPr lang="it-IT" sz="2000" dirty="0" smtClean="0">
              <a:solidFill>
                <a:schemeClr val="tx1"/>
              </a:solidFill>
            </a:rPr>
            <a:t> to </a:t>
          </a:r>
          <a:r>
            <a:rPr lang="it-IT" sz="2000" dirty="0" err="1" smtClean="0">
              <a:solidFill>
                <a:schemeClr val="tx1"/>
              </a:solidFill>
            </a:rPr>
            <a:t>prevent</a:t>
          </a:r>
          <a:r>
            <a:rPr lang="it-IT" sz="2000" dirty="0" smtClean="0">
              <a:solidFill>
                <a:schemeClr val="tx1"/>
              </a:solidFill>
            </a:rPr>
            <a:t> </a:t>
          </a:r>
          <a:r>
            <a:rPr lang="en-GB" sz="2000" dirty="0" smtClean="0">
              <a:solidFill>
                <a:schemeClr val="tx1"/>
              </a:solidFill>
            </a:rPr>
            <a:t>childhood obesity</a:t>
          </a:r>
          <a:endParaRPr lang="it-IT" sz="1500" dirty="0">
            <a:solidFill>
              <a:schemeClr val="tx1"/>
            </a:solidFill>
          </a:endParaRPr>
        </a:p>
      </dgm:t>
    </dgm:pt>
    <dgm:pt modelId="{5401F616-A84C-4814-AE6F-63AFA086E706}" type="parTrans" cxnId="{5C0544F6-ED4B-4539-A3B9-B223721A86A8}">
      <dgm:prSet/>
      <dgm:spPr/>
      <dgm:t>
        <a:bodyPr/>
        <a:lstStyle/>
        <a:p>
          <a:endParaRPr lang="it-IT"/>
        </a:p>
      </dgm:t>
    </dgm:pt>
    <dgm:pt modelId="{8EFCED85-58C1-4956-B3A9-44DE4506580C}" type="sibTrans" cxnId="{5C0544F6-ED4B-4539-A3B9-B223721A86A8}">
      <dgm:prSet/>
      <dgm:spPr/>
      <dgm:t>
        <a:bodyPr/>
        <a:lstStyle/>
        <a:p>
          <a:endParaRPr lang="it-IT" dirty="0"/>
        </a:p>
      </dgm:t>
    </dgm:pt>
    <dgm:pt modelId="{279973B3-6799-4801-8FB3-B254BC91577C}">
      <dgm:prSet custT="1"/>
      <dgm:spPr/>
      <dgm:t>
        <a:bodyPr/>
        <a:lstStyle/>
        <a:p>
          <a:pPr rtl="0"/>
          <a:r>
            <a:rPr lang="en-GB" sz="2000" dirty="0" smtClean="0">
              <a:solidFill>
                <a:schemeClr val="tx1"/>
              </a:solidFill>
            </a:rPr>
            <a:t>Help children and their family make healthy food choices.</a:t>
          </a:r>
          <a:endParaRPr lang="it-IT" sz="1500" dirty="0">
            <a:solidFill>
              <a:schemeClr val="tx1"/>
            </a:solidFill>
          </a:endParaRPr>
        </a:p>
      </dgm:t>
    </dgm:pt>
    <dgm:pt modelId="{1CF4B65D-3C77-4CE9-A98C-25359F6C997E}" type="parTrans" cxnId="{EDBB7EC7-FF97-4D74-ADB4-87E649E27200}">
      <dgm:prSet/>
      <dgm:spPr/>
      <dgm:t>
        <a:bodyPr/>
        <a:lstStyle/>
        <a:p>
          <a:endParaRPr lang="it-IT"/>
        </a:p>
      </dgm:t>
    </dgm:pt>
    <dgm:pt modelId="{63698544-A018-45EE-A797-C2198DF729A0}" type="sibTrans" cxnId="{EDBB7EC7-FF97-4D74-ADB4-87E649E27200}">
      <dgm:prSet/>
      <dgm:spPr/>
      <dgm:t>
        <a:bodyPr/>
        <a:lstStyle/>
        <a:p>
          <a:endParaRPr lang="it-IT" dirty="0"/>
        </a:p>
      </dgm:t>
    </dgm:pt>
    <dgm:pt modelId="{0AFEA4FF-3EA6-48B4-A2A1-172C7480FE03}">
      <dgm:prSet custT="1"/>
      <dgm:spPr/>
      <dgm:t>
        <a:bodyPr/>
        <a:lstStyle/>
        <a:p>
          <a:pPr rtl="0"/>
          <a:r>
            <a:rPr lang="en-GB" sz="2000" dirty="0" smtClean="0">
              <a:solidFill>
                <a:schemeClr val="tx1"/>
              </a:solidFill>
            </a:rPr>
            <a:t>Promote physical activity among children and their parents.</a:t>
          </a:r>
          <a:endParaRPr lang="it-IT" sz="1600" dirty="0">
            <a:solidFill>
              <a:schemeClr val="tx1"/>
            </a:solidFill>
          </a:endParaRPr>
        </a:p>
      </dgm:t>
    </dgm:pt>
    <dgm:pt modelId="{0ACAADCC-F287-48EB-86BA-36CE46C18C7D}" type="parTrans" cxnId="{DA6B6766-4BCE-46C9-94F1-98CC336EB4ED}">
      <dgm:prSet/>
      <dgm:spPr/>
      <dgm:t>
        <a:bodyPr/>
        <a:lstStyle/>
        <a:p>
          <a:endParaRPr lang="it-IT"/>
        </a:p>
      </dgm:t>
    </dgm:pt>
    <dgm:pt modelId="{541AA61D-98A7-4612-BD7F-BDDB983C625E}" type="sibTrans" cxnId="{DA6B6766-4BCE-46C9-94F1-98CC336EB4ED}">
      <dgm:prSet/>
      <dgm:spPr/>
      <dgm:t>
        <a:bodyPr/>
        <a:lstStyle/>
        <a:p>
          <a:endParaRPr lang="it-IT" dirty="0"/>
        </a:p>
      </dgm:t>
    </dgm:pt>
    <dgm:pt modelId="{44F2A607-F521-4BE6-BD4D-8C0A31636400}">
      <dgm:prSet custT="1"/>
      <dgm:spPr/>
      <dgm:t>
        <a:bodyPr/>
        <a:lstStyle/>
        <a:p>
          <a:pPr rtl="0"/>
          <a:r>
            <a:rPr lang="en-GB" sz="2000" dirty="0" smtClean="0">
              <a:solidFill>
                <a:schemeClr val="tx1"/>
              </a:solidFill>
            </a:rPr>
            <a:t>Treatment of growth disorders, by monitoring children’s height and weight.</a:t>
          </a:r>
          <a:endParaRPr lang="it-IT" sz="1700" dirty="0">
            <a:solidFill>
              <a:schemeClr val="tx1"/>
            </a:solidFill>
          </a:endParaRPr>
        </a:p>
      </dgm:t>
    </dgm:pt>
    <dgm:pt modelId="{063AA1A8-D282-4733-A1B6-1BE429175B8B}" type="parTrans" cxnId="{4DF08BD2-9E85-4B82-8B7E-56385FF195F3}">
      <dgm:prSet/>
      <dgm:spPr/>
      <dgm:t>
        <a:bodyPr/>
        <a:lstStyle/>
        <a:p>
          <a:endParaRPr lang="it-IT"/>
        </a:p>
      </dgm:t>
    </dgm:pt>
    <dgm:pt modelId="{D562DBAC-4D42-474A-A95F-8C251171743E}" type="sibTrans" cxnId="{4DF08BD2-9E85-4B82-8B7E-56385FF195F3}">
      <dgm:prSet/>
      <dgm:spPr/>
      <dgm:t>
        <a:bodyPr/>
        <a:lstStyle/>
        <a:p>
          <a:endParaRPr lang="it-IT"/>
        </a:p>
      </dgm:t>
    </dgm:pt>
    <dgm:pt modelId="{3B56A091-DC8F-4638-8815-0273D3E12408}" type="pres">
      <dgm:prSet presAssocID="{3DFEC159-AC92-4615-B183-EC4633ED15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BE55FB0-0E48-494E-9AE8-E5296DD3C8C5}" type="pres">
      <dgm:prSet presAssocID="{638D68D3-E695-4C54-874E-565C887FC427}" presName="node" presStyleLbl="node1" presStyleIdx="0" presStyleCnt="4" custScaleX="178344" custScaleY="1094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BEFA1F-83B2-416C-8E2F-B58DE4A5FAD1}" type="pres">
      <dgm:prSet presAssocID="{8EFCED85-58C1-4956-B3A9-44DE4506580C}" presName="sibTrans" presStyleLbl="sibTrans2D1" presStyleIdx="0" presStyleCnt="3"/>
      <dgm:spPr/>
      <dgm:t>
        <a:bodyPr/>
        <a:lstStyle/>
        <a:p>
          <a:endParaRPr lang="it-IT"/>
        </a:p>
      </dgm:t>
    </dgm:pt>
    <dgm:pt modelId="{7E93754A-E9B1-44A9-8E88-DD72834563D2}" type="pres">
      <dgm:prSet presAssocID="{8EFCED85-58C1-4956-B3A9-44DE4506580C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3888F328-67BA-4A38-A7EC-8EC8AC39E3CD}" type="pres">
      <dgm:prSet presAssocID="{279973B3-6799-4801-8FB3-B254BC91577C}" presName="node" presStyleLbl="node1" presStyleIdx="1" presStyleCnt="4" custScaleX="148331" custScaleY="81612" custLinFactNeighborX="-19473" custLinFactNeighborY="-53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C86496-2B26-47AD-8043-525E97967997}" type="pres">
      <dgm:prSet presAssocID="{63698544-A018-45EE-A797-C2198DF729A0}" presName="sibTrans" presStyleLbl="sibTrans2D1" presStyleIdx="1" presStyleCnt="3"/>
      <dgm:spPr/>
      <dgm:t>
        <a:bodyPr/>
        <a:lstStyle/>
        <a:p>
          <a:endParaRPr lang="it-IT"/>
        </a:p>
      </dgm:t>
    </dgm:pt>
    <dgm:pt modelId="{F84A1754-4427-47FB-BC54-465F57A3337D}" type="pres">
      <dgm:prSet presAssocID="{63698544-A018-45EE-A797-C2198DF729A0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13AAD8E4-B24A-4916-BCAA-4DF286CBCA99}" type="pres">
      <dgm:prSet presAssocID="{0AFEA4FF-3EA6-48B4-A2A1-172C7480FE03}" presName="node" presStyleLbl="node1" presStyleIdx="2" presStyleCnt="4" custScaleX="173787" custScaleY="903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14CC3C-FC46-4AEB-9BEE-FA71F3FA7041}" type="pres">
      <dgm:prSet presAssocID="{541AA61D-98A7-4612-BD7F-BDDB983C625E}" presName="sibTrans" presStyleLbl="sibTrans2D1" presStyleIdx="2" presStyleCnt="3"/>
      <dgm:spPr/>
      <dgm:t>
        <a:bodyPr/>
        <a:lstStyle/>
        <a:p>
          <a:endParaRPr lang="it-IT"/>
        </a:p>
      </dgm:t>
    </dgm:pt>
    <dgm:pt modelId="{1D87F052-3AC4-429E-AFBA-B5D8914D3B9F}" type="pres">
      <dgm:prSet presAssocID="{541AA61D-98A7-4612-BD7F-BDDB983C625E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FED63DCB-3A50-4233-AC6A-832FAEE5BDBB}" type="pres">
      <dgm:prSet presAssocID="{44F2A607-F521-4BE6-BD4D-8C0A31636400}" presName="node" presStyleLbl="node1" presStyleIdx="3" presStyleCnt="4" custScaleX="137812" custScaleY="1031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FDD1217-9CC2-40CC-BB9F-03400C47F697}" type="presOf" srcId="{279973B3-6799-4801-8FB3-B254BC91577C}" destId="{3888F328-67BA-4A38-A7EC-8EC8AC39E3CD}" srcOrd="0" destOrd="0" presId="urn:microsoft.com/office/officeart/2005/8/layout/process1"/>
    <dgm:cxn modelId="{98E63760-0230-4870-8314-BD94045D5D8A}" type="presOf" srcId="{44F2A607-F521-4BE6-BD4D-8C0A31636400}" destId="{FED63DCB-3A50-4233-AC6A-832FAEE5BDBB}" srcOrd="0" destOrd="0" presId="urn:microsoft.com/office/officeart/2005/8/layout/process1"/>
    <dgm:cxn modelId="{E962CD80-B49E-417C-AF07-7990C8570DAB}" type="presOf" srcId="{0AFEA4FF-3EA6-48B4-A2A1-172C7480FE03}" destId="{13AAD8E4-B24A-4916-BCAA-4DF286CBCA99}" srcOrd="0" destOrd="0" presId="urn:microsoft.com/office/officeart/2005/8/layout/process1"/>
    <dgm:cxn modelId="{2EA9F08D-6145-440D-BA52-E4A90711C2F1}" type="presOf" srcId="{63698544-A018-45EE-A797-C2198DF729A0}" destId="{F84A1754-4427-47FB-BC54-465F57A3337D}" srcOrd="1" destOrd="0" presId="urn:microsoft.com/office/officeart/2005/8/layout/process1"/>
    <dgm:cxn modelId="{383AC4CD-0709-4BB9-8970-80BA048F3080}" type="presOf" srcId="{638D68D3-E695-4C54-874E-565C887FC427}" destId="{BBE55FB0-0E48-494E-9AE8-E5296DD3C8C5}" srcOrd="0" destOrd="0" presId="urn:microsoft.com/office/officeart/2005/8/layout/process1"/>
    <dgm:cxn modelId="{EDBB7EC7-FF97-4D74-ADB4-87E649E27200}" srcId="{3DFEC159-AC92-4615-B183-EC4633ED1517}" destId="{279973B3-6799-4801-8FB3-B254BC91577C}" srcOrd="1" destOrd="0" parTransId="{1CF4B65D-3C77-4CE9-A98C-25359F6C997E}" sibTransId="{63698544-A018-45EE-A797-C2198DF729A0}"/>
    <dgm:cxn modelId="{473D9E08-9BA4-48DE-B764-1B3F1FBF8D56}" type="presOf" srcId="{8EFCED85-58C1-4956-B3A9-44DE4506580C}" destId="{7E93754A-E9B1-44A9-8E88-DD72834563D2}" srcOrd="1" destOrd="0" presId="urn:microsoft.com/office/officeart/2005/8/layout/process1"/>
    <dgm:cxn modelId="{390B8D1F-A91E-4336-A1AF-06AB316017E7}" type="presOf" srcId="{541AA61D-98A7-4612-BD7F-BDDB983C625E}" destId="{1D87F052-3AC4-429E-AFBA-B5D8914D3B9F}" srcOrd="1" destOrd="0" presId="urn:microsoft.com/office/officeart/2005/8/layout/process1"/>
    <dgm:cxn modelId="{4DF08BD2-9E85-4B82-8B7E-56385FF195F3}" srcId="{3DFEC159-AC92-4615-B183-EC4633ED1517}" destId="{44F2A607-F521-4BE6-BD4D-8C0A31636400}" srcOrd="3" destOrd="0" parTransId="{063AA1A8-D282-4733-A1B6-1BE429175B8B}" sibTransId="{D562DBAC-4D42-474A-A95F-8C251171743E}"/>
    <dgm:cxn modelId="{9B0D553E-F12E-4ECC-ADAB-8D1E67EEEF78}" type="presOf" srcId="{8EFCED85-58C1-4956-B3A9-44DE4506580C}" destId="{E4BEFA1F-83B2-416C-8E2F-B58DE4A5FAD1}" srcOrd="0" destOrd="0" presId="urn:microsoft.com/office/officeart/2005/8/layout/process1"/>
    <dgm:cxn modelId="{101BEBD1-AB32-4CFC-AFB5-FFFCD12294C4}" type="presOf" srcId="{3DFEC159-AC92-4615-B183-EC4633ED1517}" destId="{3B56A091-DC8F-4638-8815-0273D3E12408}" srcOrd="0" destOrd="0" presId="urn:microsoft.com/office/officeart/2005/8/layout/process1"/>
    <dgm:cxn modelId="{DA6B6766-4BCE-46C9-94F1-98CC336EB4ED}" srcId="{3DFEC159-AC92-4615-B183-EC4633ED1517}" destId="{0AFEA4FF-3EA6-48B4-A2A1-172C7480FE03}" srcOrd="2" destOrd="0" parTransId="{0ACAADCC-F287-48EB-86BA-36CE46C18C7D}" sibTransId="{541AA61D-98A7-4612-BD7F-BDDB983C625E}"/>
    <dgm:cxn modelId="{5C0544F6-ED4B-4539-A3B9-B223721A86A8}" srcId="{3DFEC159-AC92-4615-B183-EC4633ED1517}" destId="{638D68D3-E695-4C54-874E-565C887FC427}" srcOrd="0" destOrd="0" parTransId="{5401F616-A84C-4814-AE6F-63AFA086E706}" sibTransId="{8EFCED85-58C1-4956-B3A9-44DE4506580C}"/>
    <dgm:cxn modelId="{99B551F0-ACE3-43AE-A7E7-02675A38FC73}" type="presOf" srcId="{541AA61D-98A7-4612-BD7F-BDDB983C625E}" destId="{AA14CC3C-FC46-4AEB-9BEE-FA71F3FA7041}" srcOrd="0" destOrd="0" presId="urn:microsoft.com/office/officeart/2005/8/layout/process1"/>
    <dgm:cxn modelId="{14690802-89AE-4378-B64D-AF816F4600EB}" type="presOf" srcId="{63698544-A018-45EE-A797-C2198DF729A0}" destId="{F1C86496-2B26-47AD-8043-525E97967997}" srcOrd="0" destOrd="0" presId="urn:microsoft.com/office/officeart/2005/8/layout/process1"/>
    <dgm:cxn modelId="{2655946C-5F1D-4EC7-91F7-D994A97D938C}" type="presParOf" srcId="{3B56A091-DC8F-4638-8815-0273D3E12408}" destId="{BBE55FB0-0E48-494E-9AE8-E5296DD3C8C5}" srcOrd="0" destOrd="0" presId="urn:microsoft.com/office/officeart/2005/8/layout/process1"/>
    <dgm:cxn modelId="{4EB87554-6BE1-415B-B3F0-0C18FD79EB6C}" type="presParOf" srcId="{3B56A091-DC8F-4638-8815-0273D3E12408}" destId="{E4BEFA1F-83B2-416C-8E2F-B58DE4A5FAD1}" srcOrd="1" destOrd="0" presId="urn:microsoft.com/office/officeart/2005/8/layout/process1"/>
    <dgm:cxn modelId="{3F9E71D2-6364-498D-80D1-E6AEDC1343BC}" type="presParOf" srcId="{E4BEFA1F-83B2-416C-8E2F-B58DE4A5FAD1}" destId="{7E93754A-E9B1-44A9-8E88-DD72834563D2}" srcOrd="0" destOrd="0" presId="urn:microsoft.com/office/officeart/2005/8/layout/process1"/>
    <dgm:cxn modelId="{C4DF531E-C5DD-41A0-927F-263756B6D414}" type="presParOf" srcId="{3B56A091-DC8F-4638-8815-0273D3E12408}" destId="{3888F328-67BA-4A38-A7EC-8EC8AC39E3CD}" srcOrd="2" destOrd="0" presId="urn:microsoft.com/office/officeart/2005/8/layout/process1"/>
    <dgm:cxn modelId="{956090EE-A182-406A-927A-B6CD19849C58}" type="presParOf" srcId="{3B56A091-DC8F-4638-8815-0273D3E12408}" destId="{F1C86496-2B26-47AD-8043-525E97967997}" srcOrd="3" destOrd="0" presId="urn:microsoft.com/office/officeart/2005/8/layout/process1"/>
    <dgm:cxn modelId="{9A4AA39E-3381-4098-B580-DFFF34264B09}" type="presParOf" srcId="{F1C86496-2B26-47AD-8043-525E97967997}" destId="{F84A1754-4427-47FB-BC54-465F57A3337D}" srcOrd="0" destOrd="0" presId="urn:microsoft.com/office/officeart/2005/8/layout/process1"/>
    <dgm:cxn modelId="{CED4F902-8571-45EB-AD5F-DB8FE846B8B0}" type="presParOf" srcId="{3B56A091-DC8F-4638-8815-0273D3E12408}" destId="{13AAD8E4-B24A-4916-BCAA-4DF286CBCA99}" srcOrd="4" destOrd="0" presId="urn:microsoft.com/office/officeart/2005/8/layout/process1"/>
    <dgm:cxn modelId="{DA56AA74-787D-4C39-BFB3-893D1A93A9AC}" type="presParOf" srcId="{3B56A091-DC8F-4638-8815-0273D3E12408}" destId="{AA14CC3C-FC46-4AEB-9BEE-FA71F3FA7041}" srcOrd="5" destOrd="0" presId="urn:microsoft.com/office/officeart/2005/8/layout/process1"/>
    <dgm:cxn modelId="{B3A8EDA5-C5BA-4404-93EE-5BF009C87283}" type="presParOf" srcId="{AA14CC3C-FC46-4AEB-9BEE-FA71F3FA7041}" destId="{1D87F052-3AC4-429E-AFBA-B5D8914D3B9F}" srcOrd="0" destOrd="0" presId="urn:microsoft.com/office/officeart/2005/8/layout/process1"/>
    <dgm:cxn modelId="{2E125C86-36CA-490E-BAB5-A0CC2BE922A1}" type="presParOf" srcId="{3B56A091-DC8F-4638-8815-0273D3E12408}" destId="{FED63DCB-3A50-4233-AC6A-832FAEE5BDBB}" srcOrd="6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267-BE39-46CF-A69C-E22B1889BD7E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C4414-2CC8-48F7-93F6-96D755814C1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43498-8F82-4FF0-B646-F3CC2EF8818F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6CDE-02BA-4D29-8646-2F5E885CAF05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6CDE-02BA-4D29-8646-2F5E885CAF05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24/05/2018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rct=j&amp;q=&amp;esrc=s&amp;source=images&amp;cd=&amp;cad=rja&amp;uact=8&amp;ved=2ahUKEwiF7-C40t_aAhVCZ1AKHSkADDYQjRx6BAgBEAU&amp;url=https://www.runtastic.com/blog/it/carboidrati-proteine-e-grassi-i-macronutrienti-dello-sportivo/&amp;psig=AOvVaw3mEwqZfsmDhXR_NrqMOpp1&amp;ust=152509657070334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hyperlink" Target="https://www.google.com/url?sa=i&amp;rct=j&amp;q=&amp;esrc=s&amp;source=images&amp;cd=&amp;cad=rja&amp;uact=8&amp;ved=2ahUKEwj-3Z7Pzt_aAhVJshQKHfOLCT8QjRx6BAgBEAU&amp;url=http://www.energiafit.it/i-carboidrati/&amp;psig=AOvVaw1AIkrso9NB_MMU8a9jL205&amp;ust=152509549497295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/url?sa=i&amp;rct=j&amp;q=&amp;esrc=s&amp;source=images&amp;cd=&amp;cad=rja&amp;uact=8&amp;ved=2ahUKEwiS6emI3t_aAhWSY1AKHWkoBPIQjRx6BAgBEAU&amp;url=http://gds.it/2015/03/04/dieta-ricca-di-proteine-un-toccasana-per-la-fecondita_321687/&amp;psig=AOvVaw10WRic_0F95uVUWqkdY364&amp;ust=1525099897555202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rct=j&amp;q=&amp;esrc=s&amp;source=images&amp;cd=&amp;cad=rja&amp;uact=8&amp;ved=2ahUKEwi_8Lz24t_aAhVQKVAKHXk8Di4QjRx6BAgBEAU&amp;url=http://www.codicepaleo.com/patate/&amp;psig=AOvVaw3b9h_wcdjEuywhVdYqNFo0&amp;ust=152510118473092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/url?sa=i&amp;rct=j&amp;q=&amp;esrc=s&amp;source=images&amp;cd=&amp;cad=rja&amp;uact=8&amp;ved=&amp;url=http://www.mymedicalmantra.com/high-fibre-diet-helps-control-diabetes-by-changing-gut-bacteria/&amp;psig=AOvVaw2jnmQb4uxmpdL7_wwKkraK&amp;ust=1525100461353306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m/url?sa=i&amp;rct=j&amp;q=&amp;esrc=s&amp;source=images&amp;cd=&amp;cad=rja&amp;uact=8&amp;ved=2ahUKEwi-37vd4N_aAhUFL1AKHa58BWkQjRx6BAgBEAU&amp;url=https://www.123rf.com/photo_86483093_food-rich-in-omega-3-fatty-acid-and-healthy-fats-healthy-eating-concept.html&amp;psig=AOvVaw0WH0rDgAvuA1josgE3fDiP&amp;ust=1525100551465012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hyperlink" Target="https://www.google.com/url?sa=i&amp;rct=j&amp;q=&amp;esrc=s&amp;source=images&amp;cd=&amp;cad=rja&amp;uact=8&amp;ved=2ahUKEwjCjoy64d_aAhUPaVAKHVlRAfYQjRx6BAgBEAU&amp;url=https://eu.fotolia.com/id/193863958&amp;psig=AOvVaw0WH0rDgAvuA1josgE3fDiP&amp;ust=152510055146501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com/url?sa=i&amp;rct=j&amp;q=&amp;esrc=s&amp;source=images&amp;cd=&amp;cad=rja&amp;uact=8&amp;ved=2ahUKEwipn7aH4t_aAhXDK1AKHeDrDlkQjRx6BAgBEAU&amp;url=https://blog.edoapp.it/il-mondo-dei-grassi-amici-o-nemici/&amp;psig=AOvVaw2bfotuoLTswQjAXdBqiV70&amp;ust=152510090245369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s://www.google.com/url?sa=i&amp;rct=j&amp;q=&amp;esrc=s&amp;source=images&amp;cd=&amp;cad=rja&amp;uact=8&amp;ved=2ahUKEwi7gN2p4t_aAhXLIlAKHalNBccQjRx6BAgBEAU&amp;url=https://www.arcidiocesi.vc.it/event/grassi-buoni-cattivi/&amp;psig=AOvVaw2bfotuoLTswQjAXdBqiV70&amp;ust=1525100902453693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blog.syssolutionsllc.com/wp-content/uploads/2014/12/DontForgetBlogImage.jpg" TargetMode="External"/><Relationship Id="rId7" Type="http://schemas.openxmlformats.org/officeDocument/2006/relationships/hyperlink" Target="https://www.google.com/url?sa=i&amp;rct=j&amp;q=&amp;esrc=s&amp;source=images&amp;cd=&amp;cad=rja&amp;uact=8&amp;ved=2ahUKEwi89NOeiODaAhXJYlAKHSOgBmoQjRx6BAgBEAU&amp;url=https://www.fotosearch.co.il/CSP992/k14576514/&amp;psig=AOvVaw045ggNzHTPWs8u5MEEtQZS&amp;ust=152511122861207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hyperlink" Target="https://www.dreamstime.com/stock-photo-post-notes-set-image18995710" TargetMode="Externa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gm6Td4t_aAhVKL1AKHYx1CRoQjRx6BAgBEAU&amp;url=http://www.codicepaleo.com/colesterolo-valori-ideali/&amp;psig=AOvVaw1DNLXUkoLQX1vTatKZiGyr&amp;ust=1525101083118479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it/url?sa=i&amp;rct=j&amp;q=&amp;esrc=s&amp;source=images&amp;cd=&amp;cad=rja&amp;uact=8&amp;ved=0ahUKEwjw7_zXtN3ZAhXqLcAKHVRsBc4QjRwIBg&amp;url=https://www.istockphoto.com/it/vettoriale/scritta-menu-gm453613555-25927722&amp;psig=AOvVaw3za4xVjrE0phBidwnV1LqP&amp;ust=15206220402566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8458200" cy="1932406"/>
          </a:xfrm>
        </p:spPr>
        <p:txBody>
          <a:bodyPr/>
          <a:lstStyle/>
          <a:p>
            <a:r>
              <a:rPr lang="it-IT" sz="6600" dirty="0" smtClean="0"/>
              <a:t>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7488" y="3857628"/>
            <a:ext cx="4857752" cy="2343160"/>
          </a:xfrm>
        </p:spPr>
        <p:txBody>
          <a:bodyPr>
            <a:normAutofit/>
          </a:bodyPr>
          <a:lstStyle/>
          <a:p>
            <a:r>
              <a:rPr lang="it-IT" sz="4400" dirty="0" smtClean="0"/>
              <a:t>Sarah e Leo (Salt and </a:t>
            </a:r>
            <a:r>
              <a:rPr lang="it-IT" sz="4400" dirty="0" err="1" smtClean="0"/>
              <a:t>Pepper</a:t>
            </a:r>
            <a:r>
              <a:rPr lang="it-IT" sz="4400" dirty="0" smtClean="0"/>
              <a:t>)</a:t>
            </a:r>
            <a:endParaRPr lang="it-IT" sz="4400" dirty="0"/>
          </a:p>
        </p:txBody>
      </p:sp>
      <p:sp>
        <p:nvSpPr>
          <p:cNvPr id="5" name="Rettangolo 4"/>
          <p:cNvSpPr/>
          <p:nvPr/>
        </p:nvSpPr>
        <p:spPr>
          <a:xfrm>
            <a:off x="642911" y="1500174"/>
            <a:ext cx="724685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9600" b="1" dirty="0" smtClean="0">
                <a:ln/>
                <a:solidFill>
                  <a:schemeClr val="accent3"/>
                </a:solidFill>
              </a:rPr>
              <a:t>HEALTHY GROWTH</a:t>
            </a:r>
            <a:endParaRPr lang="it-IT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6600" dirty="0" err="1" smtClean="0"/>
              <a:t>dinner</a:t>
            </a:r>
            <a:endParaRPr lang="it-IT" sz="6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your own pasta: make a tomato sauce and add mozzarella cheese. 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1025" name="Picture 1" descr="C:\Users\sarushina\Pictures\pasta-pomodoro-mozzare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00372"/>
            <a:ext cx="4357686" cy="3180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rushina\Downloads\ali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214678" y="2000240"/>
            <a:ext cx="4643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0" dirty="0" smtClean="0"/>
              <a:t>THE END</a:t>
            </a:r>
            <a:endParaRPr lang="it-IT" sz="10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0">
            <a:extLst>
              <a:ext uri="{FF2B5EF4-FFF2-40B4-BE49-F238E27FC236}">
                <a16:creationId xmlns="" xmlns:a16="http://schemas.microsoft.com/office/drawing/2014/main" id="{141080EB-2BF8-4000-9BFE-CB2B7EB4580D}"/>
              </a:ext>
            </a:extLst>
          </p:cNvPr>
          <p:cNvGrpSpPr/>
          <p:nvPr/>
        </p:nvGrpSpPr>
        <p:grpSpPr>
          <a:xfrm>
            <a:off x="143508" y="231302"/>
            <a:ext cx="8856984" cy="6395395"/>
            <a:chOff x="32579" y="210059"/>
            <a:chExt cx="8962308" cy="6555947"/>
          </a:xfrm>
        </p:grpSpPr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6A247F65-5274-44FC-A889-ED8182DD1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9" y="210059"/>
              <a:ext cx="8962308" cy="6555947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8A79B06D-DF9A-43F2-B21D-9A1521524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561" y="2122760"/>
              <a:ext cx="3501631" cy="26466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4" name="Titolo 12">
            <a:extLst>
              <a:ext uri="{FF2B5EF4-FFF2-40B4-BE49-F238E27FC236}">
                <a16:creationId xmlns="" xmlns:a16="http://schemas.microsoft.com/office/drawing/2014/main" id="{4F026077-D69B-498A-B0FD-A9C2E936F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449" y="4679022"/>
            <a:ext cx="3888432" cy="1222375"/>
          </a:xfrm>
        </p:spPr>
        <p:txBody>
          <a:bodyPr/>
          <a:lstStyle/>
          <a:p>
            <a:r>
              <a:rPr lang="it-IT" dirty="0"/>
              <a:t>ELIAH &amp; MICHAL </a:t>
            </a:r>
            <a:r>
              <a:rPr lang="he-IL" dirty="0"/>
              <a:t/>
            </a:r>
            <a:br>
              <a:rPr lang="he-IL" dirty="0"/>
            </a:br>
            <a:r>
              <a:rPr lang="he-IL" dirty="0"/>
              <a:t>       </a:t>
            </a:r>
            <a:r>
              <a:rPr lang="it-IT" dirty="0"/>
              <a:t>II MEDIA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>
          <a:xfrm>
            <a:off x="467544" y="609600"/>
            <a:ext cx="3429024" cy="5962672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B0F0"/>
                </a:solidFill>
              </a:rPr>
              <a:t>GLOSSARY</a:t>
            </a:r>
            <a:r>
              <a:rPr lang="it-IT" sz="3200" dirty="0">
                <a:solidFill>
                  <a:srgbClr val="00B0F0"/>
                </a:solidFill>
              </a:rPr>
              <a:t> </a:t>
            </a:r>
          </a:p>
          <a:p>
            <a:r>
              <a:rPr lang="it-IT" sz="2400" dirty="0">
                <a:solidFill>
                  <a:srgbClr val="002060"/>
                </a:solidFill>
              </a:rPr>
              <a:t>healthy = sano </a:t>
            </a:r>
          </a:p>
          <a:p>
            <a:r>
              <a:rPr lang="it-IT" sz="2400" dirty="0">
                <a:solidFill>
                  <a:srgbClr val="002060"/>
                </a:solidFill>
              </a:rPr>
              <a:t>diet = alimentazione</a:t>
            </a:r>
          </a:p>
          <a:p>
            <a:r>
              <a:rPr lang="it-IT" sz="2400" dirty="0" err="1">
                <a:solidFill>
                  <a:srgbClr val="002060"/>
                </a:solidFill>
              </a:rPr>
              <a:t>Contains</a:t>
            </a:r>
            <a:r>
              <a:rPr lang="it-IT" sz="2400" dirty="0">
                <a:solidFill>
                  <a:srgbClr val="002060"/>
                </a:solidFill>
              </a:rPr>
              <a:t> = contiene </a:t>
            </a:r>
          </a:p>
          <a:p>
            <a:r>
              <a:rPr lang="it-IT" sz="2400" dirty="0" err="1">
                <a:solidFill>
                  <a:srgbClr val="002060"/>
                </a:solidFill>
              </a:rPr>
              <a:t>carbohydrates</a:t>
            </a:r>
            <a:r>
              <a:rPr lang="it-IT" sz="2400" dirty="0">
                <a:solidFill>
                  <a:srgbClr val="002060"/>
                </a:solidFill>
              </a:rPr>
              <a:t> = carboidrati </a:t>
            </a:r>
          </a:p>
          <a:p>
            <a:r>
              <a:rPr lang="it-IT" sz="2400" dirty="0">
                <a:solidFill>
                  <a:srgbClr val="002060"/>
                </a:solidFill>
              </a:rPr>
              <a:t>proteins = proteine </a:t>
            </a:r>
          </a:p>
          <a:p>
            <a:r>
              <a:rPr lang="it-IT" sz="2400" dirty="0">
                <a:solidFill>
                  <a:srgbClr val="002060"/>
                </a:solidFill>
              </a:rPr>
              <a:t>fats = grassi </a:t>
            </a:r>
          </a:p>
          <a:p>
            <a:r>
              <a:rPr lang="it-IT" sz="2400" dirty="0">
                <a:solidFill>
                  <a:srgbClr val="002060"/>
                </a:solidFill>
              </a:rPr>
              <a:t>nutrients = sostanze nutritive </a:t>
            </a:r>
          </a:p>
          <a:p>
            <a:r>
              <a:rPr lang="it-IT" sz="2400" dirty="0">
                <a:solidFill>
                  <a:srgbClr val="002060"/>
                </a:solidFill>
              </a:rPr>
              <a:t> to </a:t>
            </a:r>
            <a:r>
              <a:rPr lang="it-IT" sz="2400" dirty="0" err="1">
                <a:solidFill>
                  <a:srgbClr val="002060"/>
                </a:solidFill>
              </a:rPr>
              <a:t>perform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properly</a:t>
            </a:r>
            <a:r>
              <a:rPr lang="it-IT" sz="2400" dirty="0">
                <a:solidFill>
                  <a:srgbClr val="002060"/>
                </a:solidFill>
              </a:rPr>
              <a:t> = agire in modo corretto </a:t>
            </a:r>
          </a:p>
          <a:p>
            <a:endParaRPr lang="it-IT" sz="2800" dirty="0">
              <a:solidFill>
                <a:srgbClr val="002060"/>
              </a:solidFill>
            </a:endParaRPr>
          </a:p>
          <a:p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3962408"/>
          </a:xfrm>
        </p:spPr>
        <p:txBody>
          <a:bodyPr/>
          <a:lstStyle/>
          <a:p>
            <a:pPr>
              <a:buNone/>
            </a:pPr>
            <a:r>
              <a:rPr lang="it-IT" b="1" dirty="0">
                <a:solidFill>
                  <a:srgbClr val="00B0F0"/>
                </a:solidFill>
              </a:rPr>
              <a:t>  KNOW YOUR NUTRIENTS</a:t>
            </a:r>
          </a:p>
          <a:p>
            <a:pPr>
              <a:buNone/>
            </a:pPr>
            <a:r>
              <a:rPr lang="it-IT" sz="2800" dirty="0">
                <a:solidFill>
                  <a:srgbClr val="002060"/>
                </a:solidFill>
              </a:rPr>
              <a:t>   A  healthy diet contains :</a:t>
            </a:r>
          </a:p>
          <a:p>
            <a:pPr>
              <a:buNone/>
            </a:pPr>
            <a:r>
              <a:rPr lang="it-IT" sz="2800" dirty="0">
                <a:solidFill>
                  <a:srgbClr val="002060"/>
                </a:solidFill>
              </a:rPr>
              <a:t>   Carbohydrates, proteins, fats, </a:t>
            </a:r>
            <a:r>
              <a:rPr lang="it-IT" sz="2800" dirty="0" err="1">
                <a:solidFill>
                  <a:srgbClr val="002060"/>
                </a:solidFill>
              </a:rPr>
              <a:t>vitamins</a:t>
            </a:r>
            <a:r>
              <a:rPr lang="it-IT" sz="2800" dirty="0">
                <a:solidFill>
                  <a:srgbClr val="002060"/>
                </a:solidFill>
              </a:rPr>
              <a:t>, minerals, fibre, and water.</a:t>
            </a:r>
          </a:p>
          <a:p>
            <a:pPr>
              <a:buNone/>
            </a:pPr>
            <a:r>
              <a:rPr lang="it-IT" sz="2800" dirty="0">
                <a:solidFill>
                  <a:srgbClr val="002060"/>
                </a:solidFill>
              </a:rPr>
              <a:t>    Food gives us nutrients which help the body preform </a:t>
            </a:r>
            <a:r>
              <a:rPr lang="en-US" sz="2800" dirty="0">
                <a:solidFill>
                  <a:srgbClr val="002060"/>
                </a:solidFill>
              </a:rPr>
              <a:t>properly</a:t>
            </a:r>
            <a:r>
              <a:rPr lang="it-IT" sz="2800" dirty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it-IT" sz="2800" dirty="0">
              <a:solidFill>
                <a:srgbClr val="002060"/>
              </a:solidFill>
            </a:endParaRPr>
          </a:p>
          <a:p>
            <a:pPr>
              <a:buNone/>
            </a:pP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2"/>
          </p:nvPr>
        </p:nvSpPr>
        <p:spPr>
          <a:xfrm>
            <a:off x="565212" y="609600"/>
            <a:ext cx="3466728" cy="246221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B0F0"/>
                </a:solidFill>
              </a:rPr>
              <a:t>GLOSSARY</a:t>
            </a:r>
          </a:p>
          <a:p>
            <a:r>
              <a:rPr lang="it-IT" sz="2400" dirty="0" err="1">
                <a:solidFill>
                  <a:srgbClr val="002060"/>
                </a:solidFill>
              </a:rPr>
              <a:t>most</a:t>
            </a:r>
            <a:r>
              <a:rPr lang="it-IT" sz="2400" dirty="0">
                <a:solidFill>
                  <a:srgbClr val="002060"/>
                </a:solidFill>
              </a:rPr>
              <a:t> = la maggior parte</a:t>
            </a:r>
          </a:p>
          <a:p>
            <a:r>
              <a:rPr lang="it-IT" sz="2400" dirty="0" err="1">
                <a:solidFill>
                  <a:srgbClr val="002060"/>
                </a:solidFill>
              </a:rPr>
              <a:t>types</a:t>
            </a:r>
            <a:r>
              <a:rPr lang="it-IT" sz="2400" dirty="0">
                <a:solidFill>
                  <a:srgbClr val="002060"/>
                </a:solidFill>
              </a:rPr>
              <a:t> = tipi</a:t>
            </a:r>
          </a:p>
          <a:p>
            <a:r>
              <a:rPr lang="it-IT" sz="2400" dirty="0" err="1">
                <a:solidFill>
                  <a:srgbClr val="002060"/>
                </a:solidFill>
              </a:rPr>
              <a:t>complex</a:t>
            </a:r>
            <a:r>
              <a:rPr lang="it-IT" sz="2400" dirty="0">
                <a:solidFill>
                  <a:srgbClr val="002060"/>
                </a:solidFill>
              </a:rPr>
              <a:t> = complesso</a:t>
            </a:r>
          </a:p>
          <a:p>
            <a:r>
              <a:rPr lang="it-IT" sz="2400" dirty="0" err="1">
                <a:solidFill>
                  <a:srgbClr val="002060"/>
                </a:solidFill>
              </a:rPr>
              <a:t>simple</a:t>
            </a:r>
            <a:r>
              <a:rPr lang="it-IT" sz="2400" dirty="0">
                <a:solidFill>
                  <a:srgbClr val="002060"/>
                </a:solidFill>
              </a:rPr>
              <a:t> = semplice</a:t>
            </a:r>
          </a:p>
          <a:p>
            <a:endParaRPr lang="it-IT" sz="2400" dirty="0">
              <a:solidFill>
                <a:srgbClr val="002060"/>
              </a:solidFill>
            </a:endParaRPr>
          </a:p>
          <a:p>
            <a:endParaRPr lang="it-IT" sz="2400" dirty="0">
              <a:solidFill>
                <a:srgbClr val="002060"/>
              </a:solidFill>
            </a:endParaRPr>
          </a:p>
          <a:p>
            <a:endParaRPr lang="it-IT" sz="2400" dirty="0">
              <a:solidFill>
                <a:srgbClr val="00B0F0"/>
              </a:solidFill>
            </a:endParaRPr>
          </a:p>
          <a:p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779912" y="609600"/>
            <a:ext cx="5135488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it-IT" dirty="0">
                <a:solidFill>
                  <a:srgbClr val="002060"/>
                </a:solidFill>
              </a:rPr>
              <a:t>    Most of the energy we need comes from carbohydrates.   </a:t>
            </a:r>
          </a:p>
          <a:p>
            <a:pPr>
              <a:buNone/>
            </a:pPr>
            <a:r>
              <a:rPr lang="it-IT" dirty="0">
                <a:solidFill>
                  <a:srgbClr val="002060"/>
                </a:solidFill>
              </a:rPr>
              <a:t>    </a:t>
            </a:r>
            <a:r>
              <a:rPr lang="en-US" dirty="0">
                <a:solidFill>
                  <a:srgbClr val="002060"/>
                </a:solidFill>
              </a:rPr>
              <a:t>There are 2 types of carbohydrates:</a:t>
            </a:r>
            <a:endParaRPr lang="it-IT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 1) simple</a:t>
            </a:r>
            <a:endParaRPr lang="it-IT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 2) complex</a:t>
            </a:r>
            <a:endParaRPr lang="it-IT" dirty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mmagine 5" descr="תוצאת תמונה עבור ‪carboidrati‬‏">
            <a:hlinkClick r:id="rId2" tgtFrame="&quot;_blank&quot;"/>
            <a:extLst>
              <a:ext uri="{FF2B5EF4-FFF2-40B4-BE49-F238E27FC236}">
                <a16:creationId xmlns="" xmlns:a16="http://schemas.microsoft.com/office/drawing/2014/main" id="{CFC0CC92-4A0C-4336-B91A-F561C67ECB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31273"/>
            <a:ext cx="2328493" cy="1453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magine 6" descr="תוצאת תמונה עבור ‪carboidrati‬‏">
            <a:hlinkClick r:id="rId4" tgtFrame="&quot;_blank&quot;"/>
            <a:extLst>
              <a:ext uri="{FF2B5EF4-FFF2-40B4-BE49-F238E27FC236}">
                <a16:creationId xmlns="" xmlns:a16="http://schemas.microsoft.com/office/drawing/2014/main" id="{2CAA17AD-63B5-4458-AFB7-F1BBA2BE000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31273"/>
            <a:ext cx="2198370" cy="1453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868DFD8-3328-468F-AA46-ACACF3F79810}"/>
              </a:ext>
            </a:extLst>
          </p:cNvPr>
          <p:cNvSpPr/>
          <p:nvPr/>
        </p:nvSpPr>
        <p:spPr>
          <a:xfrm>
            <a:off x="4283968" y="476672"/>
            <a:ext cx="3620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CARBOHYDRATES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                        CARBOIDRATI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232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 carboidrati costituiscono il 6% del nostro corpo </a:t>
            </a:r>
            <a:r>
              <a:rPr lang="he-IL" dirty="0"/>
              <a:t> </a:t>
            </a:r>
            <a:r>
              <a:rPr lang="it-IT" dirty="0"/>
              <a:t>e sono la nostra fonte di energia </a:t>
            </a:r>
            <a:r>
              <a:rPr lang="he-IL" dirty="0"/>
              <a:t>            </a:t>
            </a:r>
            <a:r>
              <a:rPr lang="it-IT" dirty="0"/>
              <a:t>principale. La quantità rimasta di zuccheri si </a:t>
            </a:r>
            <a:r>
              <a:rPr lang="he-IL" dirty="0"/>
              <a:t>   </a:t>
            </a:r>
            <a:r>
              <a:rPr lang="it-IT" dirty="0"/>
              <a:t>accumula sotto forma di grasso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b="1" dirty="0">
                <a:solidFill>
                  <a:srgbClr val="00B0F0"/>
                </a:solidFill>
              </a:rPr>
              <a:t>DOVE LI TROVIAMO? </a:t>
            </a:r>
            <a:endParaRPr lang="he-IL" b="1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it-IT" dirty="0"/>
              <a:t>PANE, PASTA, CEREALI…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244939" y="609600"/>
            <a:ext cx="3462965" cy="4043536"/>
          </a:xfrm>
        </p:spPr>
        <p:txBody>
          <a:bodyPr>
            <a:normAutofit/>
          </a:bodyPr>
          <a:lstStyle/>
          <a:p>
            <a:r>
              <a:rPr lang="it-IT" sz="3200" cap="all" dirty="0" err="1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glOssary</a:t>
            </a:r>
            <a:endParaRPr lang="it-IT" sz="3200" cap="all" dirty="0"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development </a:t>
            </a:r>
            <a:r>
              <a:rPr lang="it-IT" sz="2400" dirty="0">
                <a:solidFill>
                  <a:srgbClr val="002060"/>
                </a:solidFill>
              </a:rPr>
              <a:t>= </a:t>
            </a:r>
            <a:r>
              <a:rPr lang="en-US" sz="2400" dirty="0">
                <a:solidFill>
                  <a:srgbClr val="002060"/>
                </a:solidFill>
              </a:rPr>
              <a:t>sviluppo</a:t>
            </a:r>
          </a:p>
          <a:p>
            <a:r>
              <a:rPr lang="en-US" sz="2400" dirty="0">
                <a:solidFill>
                  <a:srgbClr val="002060"/>
                </a:solidFill>
              </a:rPr>
              <a:t>growth</a:t>
            </a:r>
            <a:r>
              <a:rPr lang="it-IT" sz="2400" dirty="0">
                <a:solidFill>
                  <a:srgbClr val="002060"/>
                </a:solidFill>
              </a:rPr>
              <a:t> =</a:t>
            </a:r>
            <a:r>
              <a:rPr lang="en-US" sz="2400" dirty="0">
                <a:solidFill>
                  <a:srgbClr val="002060"/>
                </a:solidFill>
              </a:rPr>
              <a:t>  crescita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to contain</a:t>
            </a:r>
            <a:r>
              <a:rPr lang="it-IT" sz="2400" dirty="0">
                <a:solidFill>
                  <a:srgbClr val="002060"/>
                </a:solidFill>
              </a:rPr>
              <a:t> = contenere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cannot be made by the body</a:t>
            </a:r>
            <a:r>
              <a:rPr lang="it-IT" sz="2400" dirty="0">
                <a:solidFill>
                  <a:srgbClr val="002060"/>
                </a:solidFill>
              </a:rPr>
              <a:t> =</a:t>
            </a:r>
            <a:r>
              <a:rPr lang="en-US" sz="2400" dirty="0">
                <a:solidFill>
                  <a:srgbClr val="002060"/>
                </a:solidFill>
              </a:rPr>
              <a:t> non vengono prodotte dal corpo.</a:t>
            </a:r>
            <a:endParaRPr lang="it-IT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283968" y="609600"/>
            <a:ext cx="4631432" cy="3395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3900" cap="all" dirty="0" err="1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PROTEINs</a:t>
            </a:r>
            <a:endParaRPr lang="it-IT" sz="3900" cap="all" dirty="0"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We need proteins for growth and development. Babies and children need more proteins than adults. Proteins contains important amino acids which cannot be made by the body.</a:t>
            </a:r>
            <a:endParaRPr lang="it-IT" sz="2800" dirty="0">
              <a:solidFill>
                <a:srgbClr val="002060"/>
              </a:solidFill>
            </a:endParaRPr>
          </a:p>
          <a:p>
            <a:endParaRPr lang="it-IT" sz="2400" dirty="0"/>
          </a:p>
        </p:txBody>
      </p:sp>
      <p:pic>
        <p:nvPicPr>
          <p:cNvPr id="7" name="Immagine 6" descr="תמונה קשורה">
            <a:hlinkClick r:id="rId2" tgtFrame="&quot;_blank&quot;"/>
            <a:extLst>
              <a:ext uri="{FF2B5EF4-FFF2-40B4-BE49-F238E27FC236}">
                <a16:creationId xmlns="" xmlns:a16="http://schemas.microsoft.com/office/drawing/2014/main" id="{03BB6A2D-03A2-49EE-930A-D924CD5A89C3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23" y="4022540"/>
            <a:ext cx="3353490" cy="2293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99592" y="404664"/>
            <a:ext cx="8686800" cy="8382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                       PROTEINE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Le proteine costituiscono circa il 18% del nostro corpo servono per </a:t>
            </a:r>
            <a:r>
              <a:rPr lang="it-IT" dirty="0" smtClean="0"/>
              <a:t>sviluppare </a:t>
            </a:r>
            <a:r>
              <a:rPr lang="it-IT" dirty="0"/>
              <a:t>i muscoli e svolgono la funzione:</a:t>
            </a:r>
          </a:p>
          <a:p>
            <a:pPr marL="0" indent="0">
              <a:buNone/>
            </a:pPr>
            <a:r>
              <a:rPr lang="it-IT" dirty="0"/>
              <a:t>plastica: modella il tessuto muscolare</a:t>
            </a:r>
          </a:p>
          <a:p>
            <a:pPr marL="0" indent="0">
              <a:buNone/>
            </a:pPr>
            <a:r>
              <a:rPr lang="it-IT" dirty="0"/>
              <a:t>costruttiva: curare i microtraumi e ingrandire le fibre muscolari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DOVE LI TROVIAMO?</a:t>
            </a:r>
          </a:p>
          <a:p>
            <a:pPr marL="0" indent="0">
              <a:buNone/>
            </a:pPr>
            <a:r>
              <a:rPr lang="it-IT" dirty="0"/>
              <a:t>uova, carne, pesce, latte e derivati 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847DD61D-88A5-4728-AF03-ABF2AE8B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0241" y="4880432"/>
            <a:ext cx="1467438" cy="1430320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66737" y="278695"/>
            <a:ext cx="3008313" cy="1235224"/>
          </a:xfrm>
        </p:spPr>
        <p:txBody>
          <a:bodyPr>
            <a:normAutofit fontScale="70000" lnSpcReduction="20000"/>
          </a:bodyPr>
          <a:lstStyle/>
          <a:p>
            <a:endParaRPr lang="it-IT" sz="3200" cap="all" dirty="0"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  <a:p>
            <a:r>
              <a:rPr lang="it-IT" sz="3800" cap="all" dirty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glossary</a:t>
            </a:r>
            <a:endParaRPr lang="it-IT" sz="3800" dirty="0"/>
          </a:p>
          <a:p>
            <a:r>
              <a:rPr lang="it-IT" sz="3600" dirty="0"/>
              <a:t>Vital = vitale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2315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000" dirty="0"/>
              <a:t>The </a:t>
            </a:r>
            <a:r>
              <a:rPr lang="en-US" sz="3000" dirty="0"/>
              <a:t>name vitamin</a:t>
            </a:r>
            <a:r>
              <a:rPr lang="it-IT" sz="3000" dirty="0"/>
              <a:t> comes from the word </a:t>
            </a:r>
            <a:r>
              <a:rPr lang="it-IT" sz="3000" dirty="0" err="1"/>
              <a:t>vital</a:t>
            </a:r>
            <a:r>
              <a:rPr lang="it-IT" sz="3000" dirty="0"/>
              <a:t>. </a:t>
            </a:r>
            <a:r>
              <a:rPr lang="en-US" sz="3000" dirty="0"/>
              <a:t>There</a:t>
            </a:r>
            <a:r>
              <a:rPr lang="it-IT" sz="3000" dirty="0"/>
              <a:t> are </a:t>
            </a:r>
            <a:r>
              <a:rPr lang="it-IT" sz="3000" dirty="0" err="1"/>
              <a:t>different</a:t>
            </a:r>
            <a:r>
              <a:rPr lang="it-IT" sz="3000" dirty="0"/>
              <a:t> </a:t>
            </a:r>
            <a:r>
              <a:rPr lang="it-IT" sz="3000" dirty="0" err="1"/>
              <a:t>kinds</a:t>
            </a:r>
            <a:r>
              <a:rPr lang="it-IT" sz="3000" dirty="0"/>
              <a:t> of </a:t>
            </a:r>
            <a:r>
              <a:rPr lang="it-IT" sz="3000" dirty="0" err="1"/>
              <a:t>vitamins</a:t>
            </a:r>
            <a:r>
              <a:rPr lang="it-IT" sz="3000" dirty="0"/>
              <a:t> :</a:t>
            </a:r>
          </a:p>
          <a:p>
            <a:pPr marL="0" indent="0">
              <a:buNone/>
            </a:pPr>
            <a:r>
              <a:rPr lang="it-IT" sz="3000" dirty="0"/>
              <a:t>A,B,C,D,E and K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8BD7A381-4CB4-4C08-A4E2-4D0D251237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702" y="3429000"/>
            <a:ext cx="1446110" cy="143032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7639F3E7-4774-4F29-A635-6DD2A796DA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093" y="3429000"/>
            <a:ext cx="1459493" cy="147604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7D9579F-A419-43EC-8E89-26B1F022C3F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8513" y="3444331"/>
            <a:ext cx="1423487" cy="141498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AB188056-F7F8-4B60-A337-1499A18A28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1277" y="4847016"/>
            <a:ext cx="1433102" cy="147604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54E5ECED-6C8C-4639-9A43-C6F9603459B8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-4000"/>
                    </a14:imgEffect>
                    <a14:imgEffect>
                      <a14:saturation sat="145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3728" y="2798054"/>
            <a:ext cx="4212701" cy="677978"/>
          </a:xfrm>
          <a:prstGeom prst="rect">
            <a:avLst/>
          </a:prstGeom>
          <a:effectLst>
            <a:outerShdw blurRad="50800" dist="50800" algn="ctr" rotWithShape="0">
              <a:srgbClr val="B9D9E8">
                <a:alpha val="5000"/>
              </a:srgbClr>
            </a:outerShdw>
            <a:reflection stA="0" endPos="65000" dist="1270000" dir="5400000" sy="-100000" algn="bl" rotWithShape="0"/>
          </a:effectLst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303A0360-4966-4045-84EF-A2B07D2E562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0566" y="4859320"/>
            <a:ext cx="1446110" cy="145143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32212A34-FE5A-4768-9C3F-D68EC117143C}"/>
              </a:ext>
            </a:extLst>
          </p:cNvPr>
          <p:cNvSpPr/>
          <p:nvPr/>
        </p:nvSpPr>
        <p:spPr>
          <a:xfrm>
            <a:off x="3654060" y="534944"/>
            <a:ext cx="16482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vitamins</a:t>
            </a:r>
            <a:endParaRPr lang="it-IT" sz="3200" b="1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                            VITAMINE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79512" y="1544782"/>
            <a:ext cx="8812088" cy="494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Sono sostanze organiche e svolgono 2 funzioni:</a:t>
            </a:r>
          </a:p>
          <a:p>
            <a:pPr marL="0" indent="0">
              <a:buNone/>
            </a:pPr>
            <a:r>
              <a:rPr lang="it-IT" sz="2800" dirty="0"/>
              <a:t>Regolatrice: regola la quantità di zuccheri nel sangue </a:t>
            </a:r>
          </a:p>
          <a:p>
            <a:pPr marL="0" indent="0">
              <a:buNone/>
            </a:pPr>
            <a:r>
              <a:rPr lang="it-IT" sz="2800" dirty="0"/>
              <a:t>Protettiva: svolge il sistema immunitario insieme ai globuli bianchi 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002060"/>
                </a:solidFill>
              </a:rPr>
              <a:t>È meglio mangiare la frutta e la verdura cruda e non cotta.</a:t>
            </a:r>
          </a:p>
          <a:p>
            <a:pPr marL="0" indent="0">
              <a:buNone/>
            </a:pPr>
            <a:r>
              <a:rPr lang="it-IT" sz="2800" b="1" dirty="0">
                <a:solidFill>
                  <a:srgbClr val="00B0F0"/>
                </a:solidFill>
              </a:rPr>
              <a:t>Dove si trova?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002060"/>
                </a:solidFill>
              </a:rPr>
              <a:t>Frutta e ortaggi</a:t>
            </a:r>
          </a:p>
        </p:txBody>
      </p:sp>
      <p:pic>
        <p:nvPicPr>
          <p:cNvPr id="4" name="Immagine 3" descr="תוצאת תמונה עבור ‪grassi‬‏">
            <a:hlinkClick r:id="rId2" tgtFrame="&quot;_blank&quot;"/>
            <a:extLst>
              <a:ext uri="{FF2B5EF4-FFF2-40B4-BE49-F238E27FC236}">
                <a16:creationId xmlns="" xmlns:a16="http://schemas.microsoft.com/office/drawing/2014/main" id="{7AC10545-3704-44A3-A78C-D1CA5654F594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10" y="4048707"/>
            <a:ext cx="4104456" cy="252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285720" y="0"/>
            <a:ext cx="8458200" cy="1214422"/>
          </a:xfrm>
        </p:spPr>
        <p:txBody>
          <a:bodyPr>
            <a:normAutofit/>
          </a:bodyPr>
          <a:lstStyle/>
          <a:p>
            <a:r>
              <a:rPr lang="it-IT" sz="4000" i="1" u="sng" dirty="0" err="1" smtClean="0">
                <a:solidFill>
                  <a:schemeClr val="accent5">
                    <a:lumMod val="75000"/>
                  </a:schemeClr>
                </a:solidFill>
              </a:rPr>
              <a:t>introduction</a:t>
            </a:r>
            <a:endParaRPr lang="it-IT" sz="4000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umetto 4 16"/>
          <p:cNvSpPr/>
          <p:nvPr/>
        </p:nvSpPr>
        <p:spPr>
          <a:xfrm>
            <a:off x="785786" y="1071546"/>
            <a:ext cx="7929618" cy="4857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it-IT" sz="3600" dirty="0" err="1" smtClean="0">
                <a:solidFill>
                  <a:schemeClr val="accent1">
                    <a:lumMod val="50000"/>
                  </a:schemeClr>
                </a:solidFill>
              </a:rPr>
              <a:t>healthy</a:t>
            </a:r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600" dirty="0" err="1" smtClean="0">
                <a:solidFill>
                  <a:schemeClr val="accent1">
                    <a:lumMod val="50000"/>
                  </a:schemeClr>
                </a:solidFill>
              </a:rPr>
              <a:t>diet</a:t>
            </a:r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600" dirty="0" err="1" smtClean="0">
                <a:solidFill>
                  <a:schemeClr val="accent1">
                    <a:lumMod val="50000"/>
                  </a:schemeClr>
                </a:solidFill>
              </a:rPr>
              <a:t>helps</a:t>
            </a:r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600" dirty="0" err="1" smtClean="0">
                <a:solidFill>
                  <a:schemeClr val="accent1">
                    <a:lumMod val="50000"/>
                  </a:schemeClr>
                </a:solidFill>
              </a:rPr>
              <a:t>your</a:t>
            </a:r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600" dirty="0" err="1" smtClean="0">
                <a:solidFill>
                  <a:schemeClr val="accent1">
                    <a:lumMod val="50000"/>
                  </a:schemeClr>
                </a:solidFill>
              </a:rPr>
              <a:t>growth</a:t>
            </a:r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it-IT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07504" y="580571"/>
            <a:ext cx="3853662" cy="48006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B0F0"/>
                </a:solidFill>
              </a:rPr>
              <a:t>GLOSSARY</a:t>
            </a:r>
          </a:p>
          <a:p>
            <a:r>
              <a:rPr lang="it-IT" sz="2800" dirty="0" err="1"/>
              <a:t>plants</a:t>
            </a:r>
            <a:r>
              <a:rPr lang="it-IT" sz="2800" dirty="0"/>
              <a:t> = piante</a:t>
            </a:r>
          </a:p>
          <a:p>
            <a:r>
              <a:rPr lang="it-IT" sz="2800" dirty="0" err="1"/>
              <a:t>to</a:t>
            </a:r>
            <a:r>
              <a:rPr lang="it-IT" sz="2800" dirty="0"/>
              <a:t> pass = passare </a:t>
            </a:r>
          </a:p>
          <a:p>
            <a:r>
              <a:rPr lang="it-IT" sz="2800" dirty="0" err="1"/>
              <a:t>Through</a:t>
            </a:r>
            <a:r>
              <a:rPr lang="it-IT" sz="2800" dirty="0"/>
              <a:t> = attraverso </a:t>
            </a:r>
          </a:p>
          <a:p>
            <a:r>
              <a:rPr lang="it-IT" sz="2800" dirty="0" err="1"/>
              <a:t>Undigested</a:t>
            </a:r>
            <a:r>
              <a:rPr lang="it-IT" sz="2800" dirty="0"/>
              <a:t> = </a:t>
            </a:r>
            <a:r>
              <a:rPr lang="it-IT" sz="2800" dirty="0" smtClean="0"/>
              <a:t>non assimilato</a:t>
            </a:r>
            <a:endParaRPr lang="it-IT" sz="2800" dirty="0"/>
          </a:p>
          <a:p>
            <a:r>
              <a:rPr lang="it-IT" sz="2800" dirty="0" err="1"/>
              <a:t>types</a:t>
            </a:r>
            <a:r>
              <a:rPr lang="it-IT" sz="2800" dirty="0"/>
              <a:t> = tipi </a:t>
            </a:r>
          </a:p>
          <a:p>
            <a:r>
              <a:rPr lang="it-IT" sz="2800" dirty="0" err="1"/>
              <a:t>soluble</a:t>
            </a:r>
            <a:r>
              <a:rPr lang="it-IT" sz="2800" dirty="0"/>
              <a:t> = solubile</a:t>
            </a:r>
          </a:p>
          <a:p>
            <a:r>
              <a:rPr lang="it-IT" sz="2800" dirty="0" err="1"/>
              <a:t>insoluble</a:t>
            </a:r>
            <a:r>
              <a:rPr lang="it-IT" sz="2800" dirty="0"/>
              <a:t> = insolubile </a:t>
            </a:r>
          </a:p>
          <a:p>
            <a:endParaRPr lang="it-IT" sz="2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829727" y="580571"/>
            <a:ext cx="5340350" cy="4800600"/>
          </a:xfrm>
        </p:spPr>
        <p:txBody>
          <a:bodyPr/>
          <a:lstStyle/>
          <a:p>
            <a:pPr>
              <a:buNone/>
            </a:pP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b="1" dirty="0">
                <a:solidFill>
                  <a:srgbClr val="00B0F0"/>
                </a:solidFill>
              </a:rPr>
              <a:t>FIBRE </a:t>
            </a:r>
          </a:p>
          <a:p>
            <a:pPr>
              <a:buNone/>
            </a:pPr>
            <a:r>
              <a:rPr lang="it-IT" dirty="0"/>
              <a:t>Fibre comes </a:t>
            </a:r>
            <a:r>
              <a:rPr lang="it-IT" dirty="0" err="1"/>
              <a:t>from</a:t>
            </a:r>
            <a:r>
              <a:rPr lang="it-IT" dirty="0"/>
              <a:t> </a:t>
            </a:r>
            <a:r>
              <a:rPr lang="it-IT" dirty="0" err="1"/>
              <a:t>plants</a:t>
            </a:r>
            <a:r>
              <a:rPr lang="it-IT" dirty="0"/>
              <a:t> and </a:t>
            </a:r>
          </a:p>
          <a:p>
            <a:pPr>
              <a:buNone/>
            </a:pPr>
            <a:r>
              <a:rPr lang="it-IT" dirty="0" err="1"/>
              <a:t>Passes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the body </a:t>
            </a:r>
          </a:p>
          <a:p>
            <a:pPr>
              <a:buNone/>
            </a:pPr>
            <a:r>
              <a:rPr lang="it-IT" dirty="0" err="1"/>
              <a:t>Undigested</a:t>
            </a:r>
            <a:r>
              <a:rPr lang="it-IT" dirty="0"/>
              <a:t>.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two</a:t>
            </a:r>
            <a:r>
              <a:rPr lang="it-IT" dirty="0"/>
              <a:t> </a:t>
            </a:r>
          </a:p>
          <a:p>
            <a:pPr>
              <a:buNone/>
            </a:pPr>
            <a:r>
              <a:rPr lang="it-IT" dirty="0" err="1"/>
              <a:t>Types</a:t>
            </a:r>
            <a:r>
              <a:rPr lang="it-IT" dirty="0"/>
              <a:t> of fibre:</a:t>
            </a:r>
          </a:p>
          <a:p>
            <a:pPr>
              <a:buNone/>
            </a:pPr>
            <a:r>
              <a:rPr lang="it-IT" dirty="0"/>
              <a:t>- </a:t>
            </a:r>
            <a:r>
              <a:rPr lang="it-IT" dirty="0" err="1"/>
              <a:t>Soluble</a:t>
            </a:r>
            <a:r>
              <a:rPr lang="it-IT" dirty="0"/>
              <a:t> and</a:t>
            </a:r>
          </a:p>
          <a:p>
            <a:pPr>
              <a:buNone/>
            </a:pPr>
            <a:r>
              <a:rPr lang="it-IT" dirty="0"/>
              <a:t>- </a:t>
            </a:r>
            <a:r>
              <a:rPr lang="it-IT" dirty="0" err="1"/>
              <a:t>Insoluble</a:t>
            </a:r>
            <a:r>
              <a:rPr lang="it-IT" dirty="0"/>
              <a:t>  </a:t>
            </a:r>
          </a:p>
          <a:p>
            <a:pPr>
              <a:buNone/>
            </a:pPr>
            <a:r>
              <a:rPr lang="it-IT" dirty="0"/>
              <a:t> </a:t>
            </a:r>
          </a:p>
          <a:p>
            <a:endParaRPr lang="it-IT" dirty="0"/>
          </a:p>
        </p:txBody>
      </p:sp>
      <p:pic>
        <p:nvPicPr>
          <p:cNvPr id="5" name="Immagine 4" descr="תוצאת תמונה עבור ‪fibre‬‏">
            <a:hlinkClick r:id="rId2" tgtFrame="&quot;_blank&quot;"/>
            <a:extLst>
              <a:ext uri="{FF2B5EF4-FFF2-40B4-BE49-F238E27FC236}">
                <a16:creationId xmlns="" xmlns:a16="http://schemas.microsoft.com/office/drawing/2014/main" id="{C1C6DC03-2631-4078-A832-5D99B8D846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0"/>
            <a:ext cx="3312368" cy="2520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3008313" cy="4307940"/>
          </a:xfrm>
        </p:spPr>
        <p:txBody>
          <a:bodyPr>
            <a:normAutofit fontScale="77500" lnSpcReduction="20000"/>
          </a:bodyPr>
          <a:lstStyle/>
          <a:p>
            <a:r>
              <a:rPr lang="it-IT" sz="4100" cap="all" dirty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glossary</a:t>
            </a:r>
            <a:endParaRPr lang="it-IT" sz="2800" dirty="0"/>
          </a:p>
          <a:p>
            <a:r>
              <a:rPr lang="it-IT" sz="2800" dirty="0"/>
              <a:t>omega</a:t>
            </a:r>
            <a:r>
              <a:rPr lang="it-IT" sz="3200" dirty="0"/>
              <a:t> </a:t>
            </a:r>
            <a:r>
              <a:rPr lang="it-IT" sz="2800" dirty="0"/>
              <a:t>fats = grassi</a:t>
            </a:r>
          </a:p>
          <a:p>
            <a:r>
              <a:rPr lang="it-IT" sz="2800" dirty="0" err="1"/>
              <a:t>Essential</a:t>
            </a:r>
            <a:r>
              <a:rPr lang="it-IT" sz="2800" dirty="0"/>
              <a:t> = essenziale </a:t>
            </a:r>
          </a:p>
          <a:p>
            <a:r>
              <a:rPr lang="it-IT" sz="2800" dirty="0" err="1"/>
              <a:t>helath</a:t>
            </a:r>
            <a:r>
              <a:rPr lang="it-IT" sz="2800" dirty="0"/>
              <a:t> = sano</a:t>
            </a:r>
          </a:p>
          <a:p>
            <a:r>
              <a:rPr lang="it-IT" sz="2800" dirty="0" err="1"/>
              <a:t>find</a:t>
            </a:r>
            <a:r>
              <a:rPr lang="it-IT" sz="2800" dirty="0"/>
              <a:t> = trova </a:t>
            </a:r>
          </a:p>
          <a:p>
            <a:r>
              <a:rPr lang="it-IT" sz="2800" dirty="0" err="1"/>
              <a:t>improve</a:t>
            </a:r>
            <a:r>
              <a:rPr lang="it-IT" sz="2800" dirty="0"/>
              <a:t> = migliorare</a:t>
            </a:r>
          </a:p>
          <a:p>
            <a:r>
              <a:rPr lang="it-IT" sz="2800" dirty="0" err="1"/>
              <a:t>Heart</a:t>
            </a:r>
            <a:r>
              <a:rPr lang="it-IT" sz="2800" dirty="0"/>
              <a:t> = cuore </a:t>
            </a:r>
          </a:p>
          <a:p>
            <a:r>
              <a:rPr lang="it-IT" sz="2800" dirty="0" err="1"/>
              <a:t>brain</a:t>
            </a:r>
            <a:r>
              <a:rPr lang="it-IT" sz="2800" dirty="0"/>
              <a:t> = cervello</a:t>
            </a:r>
          </a:p>
          <a:p>
            <a:r>
              <a:rPr lang="en-US" sz="2800" dirty="0"/>
              <a:t>Function </a:t>
            </a:r>
            <a:r>
              <a:rPr lang="it-IT" sz="2800" dirty="0"/>
              <a:t>= funzione </a:t>
            </a:r>
          </a:p>
          <a:p>
            <a:endParaRPr lang="it-IT" sz="2800" dirty="0"/>
          </a:p>
          <a:p>
            <a:r>
              <a:rPr lang="it-IT" sz="2800" dirty="0"/>
              <a:t> </a:t>
            </a:r>
            <a:r>
              <a:rPr lang="it-IT" sz="2400" dirty="0"/>
              <a:t>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63636" y="548680"/>
            <a:ext cx="5500852" cy="4800600"/>
          </a:xfrm>
        </p:spPr>
        <p:txBody>
          <a:bodyPr/>
          <a:lstStyle/>
          <a:p>
            <a:pPr marL="0" indent="0">
              <a:buNone/>
            </a:pPr>
            <a:r>
              <a:rPr lang="it-IT" sz="3600" cap="all" dirty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fats and omega 3</a:t>
            </a:r>
          </a:p>
          <a:p>
            <a:pPr marL="0" indent="0">
              <a:buNone/>
            </a:pPr>
            <a:r>
              <a:rPr lang="it-IT" dirty="0"/>
              <a:t>Omega fats are </a:t>
            </a:r>
            <a:r>
              <a:rPr lang="it-IT" dirty="0" err="1"/>
              <a:t>essential</a:t>
            </a:r>
            <a:r>
              <a:rPr lang="it-IT" dirty="0"/>
              <a:t> to </a:t>
            </a:r>
            <a:r>
              <a:rPr lang="it-IT" dirty="0" err="1"/>
              <a:t>health</a:t>
            </a:r>
            <a:r>
              <a:rPr lang="it-IT" dirty="0"/>
              <a:t> and we can </a:t>
            </a:r>
            <a:r>
              <a:rPr lang="it-IT" dirty="0" err="1"/>
              <a:t>find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in </a:t>
            </a:r>
            <a:r>
              <a:rPr lang="it-IT" dirty="0" err="1"/>
              <a:t>oily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improve</a:t>
            </a:r>
            <a:r>
              <a:rPr lang="it-IT" dirty="0"/>
              <a:t> </a:t>
            </a:r>
            <a:r>
              <a:rPr lang="it-IT" dirty="0" err="1"/>
              <a:t>heart</a:t>
            </a:r>
            <a:r>
              <a:rPr lang="it-IT" dirty="0"/>
              <a:t> </a:t>
            </a:r>
            <a:r>
              <a:rPr lang="it-IT" dirty="0" err="1"/>
              <a:t>health</a:t>
            </a:r>
            <a:r>
              <a:rPr lang="it-IT" dirty="0"/>
              <a:t> and brain </a:t>
            </a:r>
            <a:r>
              <a:rPr lang="it-IT" dirty="0" err="1"/>
              <a:t>function</a:t>
            </a:r>
            <a:r>
              <a:rPr lang="it-IT" dirty="0"/>
              <a:t>   </a:t>
            </a:r>
          </a:p>
        </p:txBody>
      </p:sp>
      <p:pic>
        <p:nvPicPr>
          <p:cNvPr id="5" name="Immagine 4" descr="תמונה קשורה">
            <a:hlinkClick r:id="rId2" tgtFrame="&quot;_blank&quot;"/>
            <a:extLst>
              <a:ext uri="{FF2B5EF4-FFF2-40B4-BE49-F238E27FC236}">
                <a16:creationId xmlns="" xmlns:a16="http://schemas.microsoft.com/office/drawing/2014/main" id="{5DC73886-9C7F-4E94-9813-62E2981B87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77" y="4491583"/>
            <a:ext cx="2512287" cy="1914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magine 5" descr="תוצאת תמונה עבור ‪fats and omega 3‬‏">
            <a:hlinkClick r:id="rId4" tgtFrame="&quot;_blank&quot;"/>
            <a:extLst>
              <a:ext uri="{FF2B5EF4-FFF2-40B4-BE49-F238E27FC236}">
                <a16:creationId xmlns="" xmlns:a16="http://schemas.microsoft.com/office/drawing/2014/main" id="{71E1BE3C-F8A0-45B9-925E-9AD186E5C67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16" y="4187481"/>
            <a:ext cx="2696216" cy="1914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   </a:t>
            </a:r>
            <a:r>
              <a:rPr lang="it-IT" dirty="0">
                <a:solidFill>
                  <a:srgbClr val="00B0F0"/>
                </a:solidFill>
              </a:rPr>
              <a:t>grassi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Clr>
                <a:srgbClr val="0F6FC6"/>
              </a:buClr>
              <a:buNone/>
            </a:pPr>
            <a:r>
              <a:rPr lang="it-IT" dirty="0"/>
              <a:t> </a:t>
            </a:r>
            <a:r>
              <a:rPr lang="it-IT" altLang="it-IT" dirty="0">
                <a:solidFill>
                  <a:srgbClr val="17406D"/>
                </a:solidFill>
              </a:rPr>
              <a:t>I grassi contengono il 10% del nostro corpo e svolgono la funzione energetica. I grassi hanno il doppio dell</a:t>
            </a:r>
            <a:r>
              <a:rPr lang="en-US" altLang="it-IT" dirty="0">
                <a:solidFill>
                  <a:srgbClr val="17406D"/>
                </a:solidFill>
              </a:rPr>
              <a:t>’energia </a:t>
            </a:r>
            <a:r>
              <a:rPr lang="en-US" altLang="it-IT" dirty="0" err="1">
                <a:solidFill>
                  <a:srgbClr val="17406D"/>
                </a:solidFill>
              </a:rPr>
              <a:t>degli</a:t>
            </a:r>
            <a:r>
              <a:rPr lang="en-US" altLang="it-IT" dirty="0">
                <a:solidFill>
                  <a:srgbClr val="17406D"/>
                </a:solidFill>
              </a:rPr>
              <a:t> zuccheri e </a:t>
            </a:r>
            <a:r>
              <a:rPr lang="en-US" altLang="it-IT" dirty="0" err="1">
                <a:solidFill>
                  <a:srgbClr val="17406D"/>
                </a:solidFill>
              </a:rPr>
              <a:t>dei</a:t>
            </a:r>
            <a:r>
              <a:rPr lang="en-US" altLang="it-IT" dirty="0">
                <a:solidFill>
                  <a:srgbClr val="17406D"/>
                </a:solidFill>
              </a:rPr>
              <a:t> </a:t>
            </a:r>
            <a:r>
              <a:rPr lang="en-US" altLang="it-IT" dirty="0" err="1">
                <a:solidFill>
                  <a:srgbClr val="17406D"/>
                </a:solidFill>
              </a:rPr>
              <a:t>carboidrati</a:t>
            </a:r>
            <a:r>
              <a:rPr lang="en-US" altLang="it-IT" dirty="0">
                <a:solidFill>
                  <a:srgbClr val="17406D"/>
                </a:solidFill>
              </a:rPr>
              <a:t>.</a:t>
            </a:r>
            <a:endParaRPr lang="it-IT" altLang="it-IT" dirty="0">
              <a:solidFill>
                <a:srgbClr val="17406D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תוצאת תמונה עבור ‪grassi‬‏">
            <a:hlinkClick r:id="rId2" tgtFrame="&quot;_blank&quot;"/>
            <a:extLst>
              <a:ext uri="{FF2B5EF4-FFF2-40B4-BE49-F238E27FC236}">
                <a16:creationId xmlns="" xmlns:a16="http://schemas.microsoft.com/office/drawing/2014/main" id="{24DBDF2B-D512-4156-85A0-0FC139A29B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062461" cy="1717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magine 6" descr="תוצאת תמונה עבור ‪grassi‬‏">
            <a:hlinkClick r:id="rId4" tgtFrame="&quot;_blank&quot;"/>
            <a:extLst>
              <a:ext uri="{FF2B5EF4-FFF2-40B4-BE49-F238E27FC236}">
                <a16:creationId xmlns="" xmlns:a16="http://schemas.microsoft.com/office/drawing/2014/main" id="{743972B1-C23A-474F-81E6-6BF46F25F4F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21480"/>
            <a:ext cx="2806993" cy="1717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8DA4F286-CADE-44A3-862B-DC8EC8C5A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" y="0"/>
            <a:ext cx="9144000" cy="6887200"/>
          </a:xfrm>
          <a:prstGeom prst="rect">
            <a:avLst/>
          </a:prstGeom>
        </p:spPr>
      </p:pic>
      <p:pic>
        <p:nvPicPr>
          <p:cNvPr id="26" name="Immagine 25" descr="DontForgetBlogImage">
            <a:hlinkClick r:id="rId3"/>
            <a:extLst>
              <a:ext uri="{FF2B5EF4-FFF2-40B4-BE49-F238E27FC236}">
                <a16:creationId xmlns="" xmlns:a16="http://schemas.microsoft.com/office/drawing/2014/main" id="{5F00C896-1C54-4091-8C65-4440319DDC76}"/>
              </a:ext>
            </a:extLst>
          </p:cNvPr>
          <p:cNvPicPr/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529">
            <a:off x="1522219" y="40551"/>
            <a:ext cx="4464496" cy="416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magine 27" descr="Post It Notes Set Vector Illustration">
            <a:hlinkClick r:id="rId5"/>
            <a:extLst>
              <a:ext uri="{FF2B5EF4-FFF2-40B4-BE49-F238E27FC236}">
                <a16:creationId xmlns="" xmlns:a16="http://schemas.microsoft.com/office/drawing/2014/main" id="{F781428B-FAEF-4629-A825-8F598CC27E4C}"/>
              </a:ext>
            </a:extLst>
          </p:cNvPr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03" b="66881"/>
          <a:stretch/>
        </p:blipFill>
        <p:spPr bwMode="auto">
          <a:xfrm rot="21265402">
            <a:off x="5308251" y="2454088"/>
            <a:ext cx="3781699" cy="3262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9" name="Immagine 28" descr="Post It Notes Set Vector Illustration">
            <a:hlinkClick r:id="rId5"/>
            <a:extLst>
              <a:ext uri="{FF2B5EF4-FFF2-40B4-BE49-F238E27FC236}">
                <a16:creationId xmlns="" xmlns:a16="http://schemas.microsoft.com/office/drawing/2014/main" id="{334D3899-7FF7-4316-A266-97EEE239F51D}"/>
              </a:ext>
            </a:extLst>
          </p:cNvPr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146" r="65625"/>
          <a:stretch/>
        </p:blipFill>
        <p:spPr bwMode="auto">
          <a:xfrm rot="21207973">
            <a:off x="1158501" y="3822098"/>
            <a:ext cx="4061047" cy="3203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1" name="Rettangolo 20">
            <a:extLst>
              <a:ext uri="{FF2B5EF4-FFF2-40B4-BE49-F238E27FC236}">
                <a16:creationId xmlns="" xmlns:a16="http://schemas.microsoft.com/office/drawing/2014/main" id="{2FAAB0A9-62F0-44B3-A7B2-4583758CC84F}"/>
              </a:ext>
            </a:extLst>
          </p:cNvPr>
          <p:cNvSpPr/>
          <p:nvPr/>
        </p:nvSpPr>
        <p:spPr>
          <a:xfrm rot="21189232">
            <a:off x="1648931" y="4695352"/>
            <a:ext cx="3080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00" dirty="0">
                <a:latin typeface="Forte" panose="03060902040502070203" pitchFamily="66" charset="0"/>
              </a:rPr>
              <a:t>REDUCE THE NUMBER OF UNHEALTHY SNACKS AND CHOOSE </a:t>
            </a:r>
            <a:r>
              <a:rPr lang="it-IT" sz="2000" dirty="0" smtClean="0">
                <a:latin typeface="Forte" panose="03060902040502070203" pitchFamily="66" charset="0"/>
              </a:rPr>
              <a:t>HEALTHY ALTERNATIVES</a:t>
            </a:r>
            <a:endParaRPr lang="it-IT" sz="2000" dirty="0">
              <a:latin typeface="Forte" panose="03060902040502070203" pitchFamily="66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ED8E204B-E310-4589-84D2-240602440AF7}"/>
              </a:ext>
            </a:extLst>
          </p:cNvPr>
          <p:cNvSpPr/>
          <p:nvPr/>
        </p:nvSpPr>
        <p:spPr>
          <a:xfrm rot="21237167">
            <a:off x="5781579" y="3779373"/>
            <a:ext cx="4572000" cy="8361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>
                <a:latin typeface="Forte" panose="03060902040502070203" pitchFamily="66" charset="0"/>
                <a:ea typeface="Arial" pitchFamily="34" charset="0"/>
                <a:cs typeface="Arial" pitchFamily="34" charset="0"/>
              </a:rPr>
              <a:t>EAT MORE FRUIT AND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>
                <a:latin typeface="Forte" panose="03060902040502070203" pitchFamily="66" charset="0"/>
                <a:cs typeface="Arial" pitchFamily="34" charset="0"/>
              </a:rPr>
              <a:t>        VEGETABLES</a:t>
            </a:r>
            <a:endParaRPr lang="it-IT" sz="2000" dirty="0">
              <a:latin typeface="Forte" panose="03060902040502070203" pitchFamily="66" charset="0"/>
              <a:cs typeface="Arial" pitchFamily="34" charset="0"/>
            </a:endParaRPr>
          </a:p>
        </p:txBody>
      </p:sp>
      <p:pic>
        <p:nvPicPr>
          <p:cNvPr id="34" name="Immagine 33" descr="תוצאת תמונה עבור נעצים">
            <a:hlinkClick r:id="rId7" tgtFrame="&quot;_blank&quot;"/>
            <a:extLst>
              <a:ext uri="{FF2B5EF4-FFF2-40B4-BE49-F238E27FC236}">
                <a16:creationId xmlns="" xmlns:a16="http://schemas.microsoft.com/office/drawing/2014/main" id="{1A0150C1-2342-49CB-A046-846D98E02E24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87" y="3717313"/>
            <a:ext cx="744272" cy="88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magine 35" descr="תוצאת תמונה עבור נעצים">
            <a:hlinkClick r:id="rId7" tgtFrame="&quot;_blank&quot;"/>
            <a:extLst>
              <a:ext uri="{FF2B5EF4-FFF2-40B4-BE49-F238E27FC236}">
                <a16:creationId xmlns="" xmlns:a16="http://schemas.microsoft.com/office/drawing/2014/main" id="{0BCB7FAE-C355-4FEE-B0DC-8F54906EA431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5060">
            <a:off x="6631989" y="2661898"/>
            <a:ext cx="702883" cy="89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228601" y="609600"/>
            <a:ext cx="3047256" cy="4331568"/>
          </a:xfrm>
        </p:spPr>
        <p:txBody>
          <a:bodyPr>
            <a:normAutofit fontScale="92500" lnSpcReduction="20000"/>
          </a:bodyPr>
          <a:lstStyle/>
          <a:p>
            <a:r>
              <a:rPr lang="it-IT" sz="3500" cap="all" dirty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glossary</a:t>
            </a:r>
            <a:endParaRPr lang="it-IT" sz="3500" dirty="0"/>
          </a:p>
          <a:p>
            <a:r>
              <a:rPr lang="it-IT" sz="2800" dirty="0"/>
              <a:t>low- fat = a basso contenuto di grassi</a:t>
            </a:r>
          </a:p>
          <a:p>
            <a:r>
              <a:rPr lang="en-US" sz="2800" dirty="0"/>
              <a:t>dairy products = latticini</a:t>
            </a:r>
            <a:endParaRPr lang="it-IT" sz="2800" dirty="0"/>
          </a:p>
          <a:p>
            <a:r>
              <a:rPr lang="en-US" sz="2800" dirty="0"/>
              <a:t>whole wheat flour = farina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frumento</a:t>
            </a:r>
            <a:r>
              <a:rPr lang="en-US" sz="2800" dirty="0"/>
              <a:t> </a:t>
            </a:r>
            <a:r>
              <a:rPr lang="en-US" sz="2800" dirty="0" err="1"/>
              <a:t>integrale</a:t>
            </a:r>
            <a:r>
              <a:rPr lang="en-US" sz="2800" dirty="0"/>
              <a:t> </a:t>
            </a:r>
            <a:endParaRPr lang="it-IT" sz="2800" dirty="0"/>
          </a:p>
          <a:p>
            <a:r>
              <a:rPr lang="it-IT" sz="2800" dirty="0"/>
              <a:t>reduce </a:t>
            </a:r>
            <a:r>
              <a:rPr lang="it-IT" sz="2800" dirty="0" err="1"/>
              <a:t>=ridurre</a:t>
            </a:r>
            <a:r>
              <a:rPr lang="it-IT" sz="2800" dirty="0"/>
              <a:t>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balance = </a:t>
            </a:r>
            <a:r>
              <a:rPr lang="en-US" sz="2800" dirty="0" err="1">
                <a:solidFill>
                  <a:srgbClr val="002060"/>
                </a:solidFill>
              </a:rPr>
              <a:t>equilibrare</a:t>
            </a:r>
            <a:endParaRPr lang="it-IT" sz="2800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275857" y="637309"/>
            <a:ext cx="5868143" cy="45847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>
                <a:solidFill>
                  <a:srgbClr val="00B0F0"/>
                </a:solidFill>
                <a:latin typeface="+mj-lt"/>
              </a:rPr>
              <a:t>A HEALTHY DIET HELPS YOU GROW</a:t>
            </a:r>
            <a:endParaRPr lang="it-IT" sz="11200" dirty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1200" dirty="0"/>
              <a:t>Choose fruit, low-fat dairy                                    products and whole wheat flour foods.</a:t>
            </a:r>
            <a:r>
              <a:rPr lang="it-IT" sz="11200" dirty="0"/>
              <a:t> </a:t>
            </a:r>
          </a:p>
          <a:p>
            <a:pPr marL="0" indent="0">
              <a:buNone/>
            </a:pPr>
            <a:r>
              <a:rPr lang="en-US" sz="11200" dirty="0"/>
              <a:t>Reduce the intake of snacks </a:t>
            </a:r>
            <a:r>
              <a:rPr lang="en-US" sz="11200" dirty="0" err="1"/>
              <a:t>hightin</a:t>
            </a:r>
            <a:r>
              <a:rPr lang="en-US" sz="11200" dirty="0"/>
              <a:t> sugar or in saturated fats that         can lead to weight excess.</a:t>
            </a:r>
            <a:endParaRPr lang="it-IT" sz="11200" dirty="0"/>
          </a:p>
          <a:p>
            <a:pPr marL="0" indent="0">
              <a:buNone/>
            </a:pPr>
            <a:r>
              <a:rPr lang="en-US" sz="11200" dirty="0"/>
              <a:t>Always read foods nutritional information.</a:t>
            </a:r>
            <a:endParaRPr lang="it-IT" sz="11200" dirty="0"/>
          </a:p>
          <a:p>
            <a:pPr marL="0" indent="0">
              <a:buNone/>
            </a:pPr>
            <a:r>
              <a:rPr lang="en-US" sz="11200" dirty="0"/>
              <a:t>Balance snacks </a:t>
            </a:r>
            <a:r>
              <a:rPr lang="en-US" sz="11200" dirty="0" smtClean="0"/>
              <a:t>with </a:t>
            </a:r>
            <a:r>
              <a:rPr lang="en-US" sz="11200" dirty="0"/>
              <a:t>other daily meals</a:t>
            </a:r>
            <a:endParaRPr lang="it-IT" sz="11200" dirty="0"/>
          </a:p>
          <a:p>
            <a:pPr>
              <a:buNone/>
            </a:pP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> </a:t>
            </a:r>
            <a:endParaRPr lang="it-IT" sz="3800" dirty="0"/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11319" y="628894"/>
            <a:ext cx="3008313" cy="4800600"/>
          </a:xfrm>
        </p:spPr>
        <p:txBody>
          <a:bodyPr>
            <a:normAutofit/>
          </a:bodyPr>
          <a:lstStyle/>
          <a:p>
            <a:r>
              <a:rPr lang="it-IT" sz="2700" b="1" cap="all" dirty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glossary</a:t>
            </a:r>
            <a:endParaRPr lang="it-IT" sz="2700" b="1" dirty="0">
              <a:solidFill>
                <a:srgbClr val="002060"/>
              </a:solidFill>
            </a:endParaRPr>
          </a:p>
          <a:p>
            <a:r>
              <a:rPr lang="it-IT" sz="2400" dirty="0" err="1">
                <a:solidFill>
                  <a:srgbClr val="002060"/>
                </a:solidFill>
              </a:rPr>
              <a:t>Grow</a:t>
            </a:r>
            <a:r>
              <a:rPr lang="it-IT" sz="2400" dirty="0">
                <a:solidFill>
                  <a:srgbClr val="002060"/>
                </a:solidFill>
              </a:rPr>
              <a:t> = crescere</a:t>
            </a:r>
          </a:p>
          <a:p>
            <a:r>
              <a:rPr lang="it-IT" sz="2400" dirty="0" err="1">
                <a:solidFill>
                  <a:srgbClr val="002060"/>
                </a:solidFill>
              </a:rPr>
              <a:t>Develop</a:t>
            </a:r>
            <a:r>
              <a:rPr lang="it-IT" sz="2400" dirty="0">
                <a:solidFill>
                  <a:srgbClr val="002060"/>
                </a:solidFill>
              </a:rPr>
              <a:t> = svilupparsi</a:t>
            </a:r>
          </a:p>
          <a:p>
            <a:r>
              <a:rPr lang="it-IT" sz="2400" dirty="0">
                <a:solidFill>
                  <a:srgbClr val="002060"/>
                </a:solidFill>
              </a:rPr>
              <a:t>Risk = rischio</a:t>
            </a:r>
          </a:p>
          <a:p>
            <a:r>
              <a:rPr lang="it-IT" sz="2400" dirty="0" err="1">
                <a:solidFill>
                  <a:srgbClr val="002060"/>
                </a:solidFill>
              </a:rPr>
              <a:t>chronic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diseases</a:t>
            </a:r>
            <a:r>
              <a:rPr lang="it-IT" sz="2400" dirty="0">
                <a:solidFill>
                  <a:srgbClr val="002060"/>
                </a:solidFill>
              </a:rPr>
              <a:t> = malattie croniche</a:t>
            </a:r>
          </a:p>
          <a:p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56895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>
                <a:solidFill>
                  <a:srgbClr val="00B0F0"/>
                </a:solidFill>
              </a:rPr>
              <a:t> </a:t>
            </a:r>
            <a:r>
              <a:rPr lang="it-IT" sz="2700" b="1" dirty="0">
                <a:solidFill>
                  <a:srgbClr val="00B0F0"/>
                </a:solidFill>
                <a:latin typeface="+mj-lt"/>
              </a:rPr>
              <a:t>EAT MORE FRUIT AND VEGETABLES</a:t>
            </a:r>
          </a:p>
          <a:p>
            <a:pPr>
              <a:buNone/>
            </a:pPr>
            <a:r>
              <a:rPr lang="it-IT" sz="2400" dirty="0" err="1">
                <a:solidFill>
                  <a:srgbClr val="002060"/>
                </a:solidFill>
              </a:rPr>
              <a:t>Eating</a:t>
            </a:r>
            <a:r>
              <a:rPr lang="it-IT" sz="2400" dirty="0">
                <a:solidFill>
                  <a:srgbClr val="002060"/>
                </a:solidFill>
              </a:rPr>
              <a:t> more </a:t>
            </a:r>
            <a:r>
              <a:rPr lang="it-IT" sz="2400" dirty="0" err="1">
                <a:solidFill>
                  <a:srgbClr val="002060"/>
                </a:solidFill>
              </a:rPr>
              <a:t>fruit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vegetables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every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it-IT" sz="2400" dirty="0" err="1">
                <a:solidFill>
                  <a:srgbClr val="002060"/>
                </a:solidFill>
              </a:rPr>
              <a:t>day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helps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children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teenagers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grow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it-IT" sz="2400" dirty="0">
                <a:solidFill>
                  <a:srgbClr val="002060"/>
                </a:solidFill>
              </a:rPr>
              <a:t>healthy and </a:t>
            </a:r>
            <a:r>
              <a:rPr lang="it-IT" sz="2400" dirty="0" err="1">
                <a:solidFill>
                  <a:srgbClr val="002060"/>
                </a:solidFill>
              </a:rPr>
              <a:t>develop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normally</a:t>
            </a:r>
            <a:r>
              <a:rPr lang="it-IT" sz="2400" dirty="0">
                <a:solidFill>
                  <a:srgbClr val="002060"/>
                </a:solidFill>
              </a:rPr>
              <a:t> and reduce </a:t>
            </a:r>
          </a:p>
          <a:p>
            <a:pPr>
              <a:buNone/>
            </a:pPr>
            <a:r>
              <a:rPr lang="it-IT" sz="2400" dirty="0">
                <a:solidFill>
                  <a:srgbClr val="002060"/>
                </a:solidFill>
              </a:rPr>
              <a:t>the risk of </a:t>
            </a:r>
            <a:r>
              <a:rPr lang="it-IT" sz="2400" dirty="0" err="1">
                <a:solidFill>
                  <a:srgbClr val="002060"/>
                </a:solidFill>
              </a:rPr>
              <a:t>developing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chronic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diseases</a:t>
            </a:r>
            <a:r>
              <a:rPr lang="it-IT" sz="2400" dirty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it-IT" sz="2400" dirty="0" err="1" smtClean="0">
                <a:solidFill>
                  <a:srgbClr val="002060"/>
                </a:solidFill>
              </a:rPr>
              <a:t>It</a:t>
            </a:r>
            <a:r>
              <a:rPr lang="it-IT" sz="2400" dirty="0" smtClean="0">
                <a:solidFill>
                  <a:srgbClr val="002060"/>
                </a:solidFill>
              </a:rPr>
              <a:t>’s </a:t>
            </a:r>
            <a:r>
              <a:rPr lang="it-IT" sz="2400" dirty="0" err="1">
                <a:solidFill>
                  <a:srgbClr val="002060"/>
                </a:solidFill>
              </a:rPr>
              <a:t>important</a:t>
            </a:r>
            <a:r>
              <a:rPr lang="it-IT" sz="2400" dirty="0">
                <a:solidFill>
                  <a:srgbClr val="002060"/>
                </a:solidFill>
              </a:rPr>
              <a:t> to </a:t>
            </a:r>
            <a:r>
              <a:rPr lang="it-IT" sz="2400" dirty="0" err="1">
                <a:solidFill>
                  <a:srgbClr val="002060"/>
                </a:solidFill>
              </a:rPr>
              <a:t>teach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children</a:t>
            </a:r>
            <a:r>
              <a:rPr lang="it-IT" sz="2400" dirty="0">
                <a:solidFill>
                  <a:srgbClr val="002060"/>
                </a:solidFill>
              </a:rPr>
              <a:t> to </a:t>
            </a:r>
            <a:r>
              <a:rPr lang="it-IT" sz="2400" dirty="0" err="1">
                <a:solidFill>
                  <a:srgbClr val="002060"/>
                </a:solidFill>
              </a:rPr>
              <a:t>eat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fruit</a:t>
            </a:r>
            <a:endParaRPr lang="it-IT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it-IT" sz="2400" dirty="0">
                <a:solidFill>
                  <a:srgbClr val="002060"/>
                </a:solidFill>
              </a:rPr>
              <a:t>and </a:t>
            </a:r>
            <a:r>
              <a:rPr lang="it-IT" sz="2400" dirty="0" err="1">
                <a:solidFill>
                  <a:srgbClr val="002060"/>
                </a:solidFill>
              </a:rPr>
              <a:t>vegetables</a:t>
            </a:r>
            <a:r>
              <a:rPr lang="it-IT" sz="2400" dirty="0">
                <a:solidFill>
                  <a:srgbClr val="002060"/>
                </a:solidFill>
              </a:rPr>
              <a:t> at </a:t>
            </a:r>
            <a:r>
              <a:rPr lang="it-IT" sz="2400" dirty="0" err="1">
                <a:solidFill>
                  <a:srgbClr val="002060"/>
                </a:solidFill>
              </a:rPr>
              <a:t>each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meal</a:t>
            </a:r>
            <a:r>
              <a:rPr lang="it-IT" sz="2400" dirty="0">
                <a:solidFill>
                  <a:srgbClr val="002060"/>
                </a:solidFill>
              </a:rPr>
              <a:t>. </a:t>
            </a:r>
            <a:r>
              <a:rPr lang="it-IT" sz="2400" dirty="0" err="1">
                <a:solidFill>
                  <a:srgbClr val="002060"/>
                </a:solidFill>
              </a:rPr>
              <a:t>Main</a:t>
            </a:r>
            <a:r>
              <a:rPr lang="it-IT" sz="2400" dirty="0">
                <a:solidFill>
                  <a:srgbClr val="002060"/>
                </a:solidFill>
              </a:rPr>
              <a:t> goal:</a:t>
            </a:r>
          </a:p>
          <a:p>
            <a:pPr>
              <a:buNone/>
            </a:pPr>
            <a:r>
              <a:rPr lang="it-IT" sz="2400" dirty="0">
                <a:solidFill>
                  <a:srgbClr val="002060"/>
                </a:solidFill>
              </a:rPr>
              <a:t>Five </a:t>
            </a:r>
            <a:r>
              <a:rPr lang="it-IT" sz="2400" dirty="0" err="1">
                <a:solidFill>
                  <a:srgbClr val="002060"/>
                </a:solidFill>
              </a:rPr>
              <a:t>portions</a:t>
            </a:r>
            <a:r>
              <a:rPr lang="it-IT" sz="2400" dirty="0">
                <a:solidFill>
                  <a:srgbClr val="002060"/>
                </a:solidFill>
              </a:rPr>
              <a:t> of </a:t>
            </a:r>
            <a:r>
              <a:rPr lang="it-IT" sz="2400" dirty="0" err="1">
                <a:solidFill>
                  <a:srgbClr val="002060"/>
                </a:solidFill>
              </a:rPr>
              <a:t>fruit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vegetables</a:t>
            </a:r>
            <a:r>
              <a:rPr lang="it-IT" sz="2400" dirty="0">
                <a:solidFill>
                  <a:srgbClr val="002060"/>
                </a:solidFill>
              </a:rPr>
              <a:t> a </a:t>
            </a:r>
          </a:p>
          <a:p>
            <a:pPr>
              <a:buNone/>
            </a:pPr>
            <a:r>
              <a:rPr lang="it-IT" sz="2400" dirty="0" err="1">
                <a:solidFill>
                  <a:srgbClr val="002060"/>
                </a:solidFill>
              </a:rPr>
              <a:t>day</a:t>
            </a:r>
            <a:r>
              <a:rPr lang="it-IT" sz="2400" dirty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it-IT" sz="2400" dirty="0" err="1">
                <a:solidFill>
                  <a:srgbClr val="002060"/>
                </a:solidFill>
              </a:rPr>
              <a:t>Fresh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fruit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is</a:t>
            </a:r>
            <a:r>
              <a:rPr lang="it-IT" sz="2400" dirty="0">
                <a:solidFill>
                  <a:srgbClr val="002060"/>
                </a:solidFill>
              </a:rPr>
              <a:t> a healthy alternative snack.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25A0E214-7A48-42A7-B03B-4458E2710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1412" y="4653583"/>
            <a:ext cx="4785775" cy="3365284"/>
          </a:xfrm>
          <a:prstGeom prst="rect">
            <a:avLst/>
          </a:prstGeom>
        </p:spPr>
      </p:pic>
      <p:pic>
        <p:nvPicPr>
          <p:cNvPr id="7" name="Immagine 6" descr="תוצאת תמונה עבור ‪grassi‬‏">
            <a:hlinkClick r:id="rId3" tgtFrame="&quot;_blank&quot;"/>
            <a:extLst>
              <a:ext uri="{FF2B5EF4-FFF2-40B4-BE49-F238E27FC236}">
                <a16:creationId xmlns="" xmlns:a16="http://schemas.microsoft.com/office/drawing/2014/main" id="{3ED05050-B480-4842-842C-1FEAD8E370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olo 10">
            <a:extLst>
              <a:ext uri="{FF2B5EF4-FFF2-40B4-BE49-F238E27FC236}">
                <a16:creationId xmlns="" xmlns:a16="http://schemas.microsoft.com/office/drawing/2014/main" id="{346579EE-EC14-4B00-BE2B-324434043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768" y="2768115"/>
            <a:ext cx="5616624" cy="1222375"/>
          </a:xfrm>
        </p:spPr>
        <p:txBody>
          <a:bodyPr>
            <a:noAutofit/>
          </a:bodyPr>
          <a:lstStyle/>
          <a:p>
            <a:r>
              <a:rPr lang="it-IT" sz="8000" dirty="0"/>
              <a:t>The end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-4.07407E-6 L -3.05556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4414" y="2571744"/>
            <a:ext cx="7700962" cy="135732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RULES FOR a healthy growth and aims of the research centers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28860" y="4786322"/>
            <a:ext cx="4857784" cy="50862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    JONATAN AND CHANNA (B &amp; B)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457200"/>
            <a:ext cx="8686800" cy="83820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                       Introduction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Pergamena 1 4"/>
          <p:cNvSpPr/>
          <p:nvPr/>
        </p:nvSpPr>
        <p:spPr>
          <a:xfrm>
            <a:off x="1797888" y="1928802"/>
            <a:ext cx="4286280" cy="392909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  and B  would like to teach you how to be healthy. 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929058" y="164305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BMI = weight</a:t>
            </a:r>
          </a:p>
          <a:p>
            <a:r>
              <a:rPr lang="it-IT" sz="2400" dirty="0" smtClean="0"/>
              <a:t>          height</a:t>
            </a:r>
            <a:r>
              <a:rPr lang="it-IT" sz="2400" baseline="30000" dirty="0" smtClean="0"/>
              <a:t>2</a:t>
            </a:r>
            <a:r>
              <a:rPr lang="it-IT" sz="2400" dirty="0" smtClean="0"/>
              <a:t>                                         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4786314" y="2071678"/>
            <a:ext cx="928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6215074" y="1571612"/>
            <a:ext cx="2714612" cy="12144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GLOSSARY:</a:t>
            </a:r>
          </a:p>
          <a:p>
            <a:r>
              <a:rPr lang="it-IT" dirty="0" smtClean="0"/>
              <a:t>Weight = peso</a:t>
            </a:r>
          </a:p>
          <a:p>
            <a:r>
              <a:rPr lang="it-IT" dirty="0" smtClean="0"/>
              <a:t>Height = altezza 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42844" y="1571612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it-IT" b="1" dirty="0" smtClean="0"/>
              <a:t>BMI = BODY  MASS  INDEX:</a:t>
            </a:r>
          </a:p>
          <a:p>
            <a:pPr fontAlgn="t"/>
            <a:r>
              <a:rPr lang="it-IT" b="1" dirty="0" smtClean="0"/>
              <a:t>INDICE </a:t>
            </a:r>
            <a:r>
              <a:rPr lang="it-IT" b="1" dirty="0" err="1" smtClean="0"/>
              <a:t>DI</a:t>
            </a:r>
            <a:r>
              <a:rPr lang="it-IT" b="1" dirty="0" smtClean="0"/>
              <a:t> MASSA CORPOREA</a:t>
            </a:r>
          </a:p>
          <a:p>
            <a:pPr fontAlgn="t"/>
            <a:r>
              <a:rPr lang="it-IT" sz="2400" dirty="0" smtClean="0"/>
              <a:t>(</a:t>
            </a:r>
            <a:r>
              <a:rPr lang="it-IT" sz="2400" dirty="0" err="1" smtClean="0"/>
              <a:t>it</a:t>
            </a:r>
            <a:r>
              <a:rPr lang="it-IT" sz="2400" dirty="0" smtClean="0"/>
              <a:t> compares your weight to your height)</a:t>
            </a:r>
          </a:p>
          <a:p>
            <a:endParaRPr lang="it-IT" sz="2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071802" y="428604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BMI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14282" y="3429000"/>
          <a:ext cx="435771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178859"/>
              </a:tblGrid>
              <a:tr h="285392">
                <a:tc>
                  <a:txBody>
                    <a:bodyPr/>
                    <a:lstStyle/>
                    <a:p>
                      <a:r>
                        <a:rPr lang="it-IT" dirty="0" smtClean="0"/>
                        <a:t>BMI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CONDIZIONI</a:t>
                      </a:r>
                      <a:endParaRPr lang="it-IT" dirty="0"/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r>
                        <a:rPr lang="it-IT" dirty="0" smtClean="0"/>
                        <a:t>&lt;16,5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GRAVE MAGREZZA</a:t>
                      </a:r>
                      <a:endParaRPr lang="it-IT" dirty="0"/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r>
                        <a:rPr lang="it-IT" dirty="0" smtClean="0"/>
                        <a:t>16 – 18,49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SOTTOPESO</a:t>
                      </a:r>
                      <a:endParaRPr lang="it-IT" dirty="0"/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r>
                        <a:rPr lang="it-IT" dirty="0" smtClean="0"/>
                        <a:t>18,5 – 24,99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NORMAPESO</a:t>
                      </a:r>
                      <a:endParaRPr lang="it-IT" dirty="0"/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r>
                        <a:rPr lang="it-IT" dirty="0" smtClean="0"/>
                        <a:t>25 – 29,99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SOVRAPPESO</a:t>
                      </a:r>
                      <a:endParaRPr lang="it-IT" dirty="0"/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r>
                        <a:rPr lang="it-IT" dirty="0" smtClean="0"/>
                        <a:t>30 – 34,99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OBESITA’ CLASSE 1</a:t>
                      </a:r>
                      <a:endParaRPr lang="it-IT" dirty="0"/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r>
                        <a:rPr lang="it-IT" dirty="0" smtClean="0"/>
                        <a:t>35 – 39,99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OBESITA’ CLASSE 2</a:t>
                      </a:r>
                      <a:endParaRPr lang="it-IT" dirty="0"/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r>
                        <a:rPr lang="it-IT" dirty="0" smtClean="0"/>
                        <a:t>&gt;41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OBESITA’ CLASSE 3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5143504" y="3643314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bmi è la relazione tra l’altezza e con il peso, si ottiene dividendo il peso in kg e con il quadrato dell’altezza in metri</a:t>
            </a:r>
            <a:endParaRPr lang="it-IT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build="p"/>
      <p:bldP spid="19" grpId="0"/>
      <p:bldP spid="2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86742" cy="1714512"/>
          </a:xfrm>
        </p:spPr>
        <p:txBody>
          <a:bodyPr>
            <a:normAutofit/>
          </a:bodyPr>
          <a:lstStyle/>
          <a:p>
            <a:r>
              <a:rPr lang="en-US" dirty="0" smtClean="0"/>
              <a:t>RULES FOR A HEALTY GROWTH: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10152" y="1071546"/>
            <a:ext cx="4133848" cy="5429288"/>
          </a:xfrm>
        </p:spPr>
        <p:txBody>
          <a:bodyPr>
            <a:noAutofit/>
          </a:bodyPr>
          <a:lstStyle/>
          <a:p>
            <a:r>
              <a:rPr lang="en-US" sz="2800" i="1" u="sng" dirty="0" smtClean="0"/>
              <a:t>We need cereal or bakery products milk or yoghurt and fruits.</a:t>
            </a:r>
          </a:p>
          <a:p>
            <a:r>
              <a:rPr lang="en-US" sz="2800" i="1" u="sng" dirty="0" smtClean="0"/>
              <a:t> Split up daily calories intake into 5 meals:</a:t>
            </a:r>
            <a:endParaRPr lang="it-IT" sz="2800" i="1" u="sng" dirty="0" smtClean="0"/>
          </a:p>
          <a:p>
            <a:r>
              <a:rPr lang="en-US" sz="2800" i="1" u="sng" dirty="0" smtClean="0"/>
              <a:t> 15% breakfast.</a:t>
            </a:r>
            <a:endParaRPr lang="it-IT" sz="2800" i="1" u="sng" dirty="0" smtClean="0"/>
          </a:p>
          <a:p>
            <a:r>
              <a:rPr lang="en-US" sz="2800" i="1" u="sng" dirty="0" smtClean="0"/>
              <a:t>5% midmorning.</a:t>
            </a:r>
            <a:endParaRPr lang="it-IT" sz="2800" i="1" u="sng" dirty="0" smtClean="0"/>
          </a:p>
          <a:p>
            <a:r>
              <a:rPr lang="en-US" sz="2800" i="1" u="sng" dirty="0" smtClean="0"/>
              <a:t>40% lunch.</a:t>
            </a:r>
            <a:endParaRPr lang="it-IT" sz="2800" i="1" u="sng" dirty="0" smtClean="0"/>
          </a:p>
          <a:p>
            <a:r>
              <a:rPr lang="en-US" sz="2800" i="1" u="sng" dirty="0" smtClean="0"/>
              <a:t>10% in the afternoon.</a:t>
            </a:r>
            <a:endParaRPr lang="it-IT" sz="2800" i="1" u="sng" dirty="0" smtClean="0"/>
          </a:p>
          <a:p>
            <a:r>
              <a:rPr lang="en-US" sz="2800" i="1" u="sng" dirty="0" smtClean="0"/>
              <a:t>30% at supper.</a:t>
            </a:r>
            <a:endParaRPr lang="it-IT" sz="2800" i="1" u="sng" dirty="0" smtClean="0"/>
          </a:p>
          <a:p>
            <a:r>
              <a:rPr lang="en-US" sz="2800" i="1" u="sng" dirty="0" smtClean="0"/>
              <a:t>Reduce salt and salty foods.</a:t>
            </a:r>
            <a:endParaRPr lang="it-IT" sz="2800" i="1" u="sng" dirty="0" smtClean="0"/>
          </a:p>
          <a:p>
            <a:endParaRPr lang="it-IT" sz="2800" i="1" u="sng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85852" y="2500306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 smtClean="0"/>
              <a:t>glossary</a:t>
            </a:r>
            <a:endParaRPr lang="it-IT" sz="4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14414" y="1428736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 smtClean="0"/>
              <a:t>Morning</a:t>
            </a:r>
            <a:endParaRPr lang="it-IT" sz="44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3714744" y="192880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3857628"/>
            <a:ext cx="5572132" cy="199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Supper</a:t>
            </a:r>
            <a:r>
              <a:rPr kumimoji="0" lang="it-IT" sz="2000" b="1" i="1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</a:t>
            </a: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cena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Bakery</a:t>
            </a: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000" b="1" i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products</a:t>
            </a: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prodotti da forno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Midmorning</a:t>
            </a: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metà mattinata</a:t>
            </a:r>
            <a:endParaRPr kumimoji="0" lang="it-IT" sz="2000" b="1" i="1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Intake</a:t>
            </a:r>
            <a:r>
              <a:rPr kumimoji="0" lang="it-IT" sz="2000" b="1" i="1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apporto</a:t>
            </a:r>
            <a:r>
              <a:rPr kumimoji="0" lang="it-IT" sz="2000" b="1" i="1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nutritivo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baseline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Reduce                                       ridurre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baseline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                        </a:t>
            </a:r>
            <a:endParaRPr kumimoji="0" lang="it-IT" sz="2000" b="1" i="1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CHOOSE WATER As A DRINK</a:t>
            </a:r>
            <a:endParaRPr lang="it-IT" dirty="0">
              <a:solidFill>
                <a:srgbClr val="FFFF00"/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</p:nvPr>
        </p:nvGraphicFramePr>
        <p:xfrm>
          <a:off x="3419872" y="1268760"/>
          <a:ext cx="5571728" cy="50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0" y="1340768"/>
            <a:ext cx="3643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GLOSSARY</a:t>
            </a:r>
            <a:r>
              <a:rPr lang="it-IT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Choose = scegliere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Rather than = piuttosto che</a:t>
            </a:r>
            <a:r>
              <a:rPr lang="en-GB" sz="2400" dirty="0" smtClean="0"/>
              <a:t>.</a:t>
            </a:r>
            <a:endParaRPr lang="it-IT" sz="2400" dirty="0"/>
          </a:p>
        </p:txBody>
      </p:sp>
      <p:pic>
        <p:nvPicPr>
          <p:cNvPr id="2050" name="Picture 2" descr="F:\foto\downlo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851" y="4000504"/>
            <a:ext cx="3156913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1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isultati immagini per acqua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4678" y="357166"/>
            <a:ext cx="1643074" cy="64294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ACQUA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0" y="1124744"/>
            <a:ext cx="4283968" cy="54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dirty="0" smtClean="0">
                <a:solidFill>
                  <a:schemeClr val="tx1"/>
                </a:solidFill>
              </a:rPr>
              <a:t>L’acqua è una sostanza molto fondamentale per la vita, quasi tutte le reazioni chimiche si svolgono nell’ acqua. È l’unico nutriente che passa attraverso l’apparato nutriente senza subire formazioni.</a:t>
            </a:r>
          </a:p>
          <a:p>
            <a:pPr algn="ctr">
              <a:buNone/>
            </a:pPr>
            <a:r>
              <a:rPr lang="it-IT" dirty="0" smtClean="0">
                <a:solidFill>
                  <a:schemeClr val="tx1"/>
                </a:solidFill>
              </a:rPr>
              <a:t>Dove la troviamo? In quasi tutti gli elementi.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TURN OFF TELEVISION AND COMPUTER AND PLAY OUTSIDE </a:t>
            </a:r>
            <a:endParaRPr lang="it-IT" dirty="0">
              <a:solidFill>
                <a:srgbClr val="FFFF0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89916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6024" y="4022482"/>
            <a:ext cx="442798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00400" algn="l"/>
              </a:tabLst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GLOSSARY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lang="en-GB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2004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Choose = scegliere.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2004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Should = dovrebbero.                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2004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Outside =  fuori, all’aperto.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200400" algn="l"/>
              </a:tabLst>
            </a:pPr>
            <a:r>
              <a:rPr lang="en-GB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Sedentary life = vita sedentaria.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004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0400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2771800" y="2500306"/>
            <a:ext cx="576064" cy="504056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6300192" y="2500306"/>
            <a:ext cx="576064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F:\foto\xmigliortv1.jpg.pagespeed.ic.RTCY2dw0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163285"/>
            <a:ext cx="4429124" cy="269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7169" grpId="0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Take physical exercise</a:t>
            </a:r>
            <a:endParaRPr lang="it-IT" dirty="0">
              <a:solidFill>
                <a:srgbClr val="FFFF00"/>
              </a:solidFill>
            </a:endParaRP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273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51520" y="3861048"/>
            <a:ext cx="3635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GLOSSARY</a:t>
            </a:r>
            <a:r>
              <a:rPr lang="it-IT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 healthy = sano.</a:t>
            </a:r>
            <a:endParaRPr lang="it-IT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healthy growth = crescita sana.</a:t>
            </a:r>
            <a:endParaRPr lang="it-IT" sz="2400" dirty="0" smtClean="0"/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 development = sviluppo.</a:t>
            </a:r>
            <a:endParaRPr lang="it-IT" sz="2400" dirty="0" smtClean="0"/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 Well- being = benessere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Should = dovrebbero 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Least = </a:t>
            </a:r>
            <a:r>
              <a:rPr lang="en-GB" sz="2400" dirty="0" err="1" smtClean="0"/>
              <a:t>minimo</a:t>
            </a:r>
            <a:endParaRPr lang="it-IT" sz="2400" dirty="0"/>
          </a:p>
        </p:txBody>
      </p:sp>
      <p:sp>
        <p:nvSpPr>
          <p:cNvPr id="13" name="Freccia a destra 12"/>
          <p:cNvSpPr/>
          <p:nvPr/>
        </p:nvSpPr>
        <p:spPr>
          <a:xfrm>
            <a:off x="3286116" y="2285992"/>
            <a:ext cx="432048" cy="56694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6000760" y="2285992"/>
            <a:ext cx="432048" cy="56694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098" name="Picture 2" descr="F:\foto\download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7640" y="4143380"/>
            <a:ext cx="3834422" cy="25193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7" grpId="0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AIMS OF THE RESEACH CENTER FOR GROWTH DISORDERS</a:t>
            </a:r>
            <a:endParaRPr lang="it-IT" dirty="0">
              <a:solidFill>
                <a:srgbClr val="FFFF0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</p:nvPr>
        </p:nvGraphicFramePr>
        <p:xfrm>
          <a:off x="0" y="1052736"/>
          <a:ext cx="9144000" cy="2733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tangolo 5"/>
          <p:cNvSpPr/>
          <p:nvPr/>
        </p:nvSpPr>
        <p:spPr>
          <a:xfrm>
            <a:off x="35497" y="3571876"/>
            <a:ext cx="51794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GLOSSARY</a:t>
            </a:r>
            <a:r>
              <a:rPr lang="en-GB" sz="28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following = seguente.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through = attraverso.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Aims = </a:t>
            </a:r>
            <a:r>
              <a:rPr lang="en-GB" sz="2800" dirty="0" err="1" smtClean="0"/>
              <a:t>scopi</a:t>
            </a:r>
            <a:r>
              <a:rPr lang="en-GB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Growth disorders = </a:t>
            </a:r>
            <a:r>
              <a:rPr lang="en-GB" sz="2800" dirty="0" err="1" smtClean="0"/>
              <a:t>disturbi</a:t>
            </a:r>
            <a:r>
              <a:rPr lang="en-GB" sz="2800" dirty="0" smtClean="0"/>
              <a:t> </a:t>
            </a:r>
            <a:r>
              <a:rPr lang="en-GB" sz="2800" dirty="0" err="1" smtClean="0"/>
              <a:t>della</a:t>
            </a:r>
            <a:r>
              <a:rPr lang="en-GB" sz="2800" dirty="0" smtClean="0"/>
              <a:t> crescita.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Treatment </a:t>
            </a:r>
            <a:r>
              <a:rPr lang="it-IT" sz="2800" dirty="0" smtClean="0"/>
              <a:t>= </a:t>
            </a:r>
            <a:r>
              <a:rPr lang="it-IT" sz="2800" dirty="0" err="1" smtClean="0"/>
              <a:t>cura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3074" name="Picture 2" descr="F:\foto\download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5700" y="4143380"/>
            <a:ext cx="4492422" cy="266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bici2-jpg__800x350_q85_crop_subsampling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66"/>
            <a:ext cx="3857619" cy="2286016"/>
          </a:xfrm>
          <a:prstGeom prst="rect">
            <a:avLst/>
          </a:prstGeom>
          <a:noFill/>
        </p:spPr>
      </p:pic>
      <p:pic>
        <p:nvPicPr>
          <p:cNvPr id="5124" name="Picture 4" descr="F:\21733_cb46cb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71" y="428604"/>
            <a:ext cx="4700881" cy="2071702"/>
          </a:xfrm>
          <a:prstGeom prst="rect">
            <a:avLst/>
          </a:prstGeom>
          <a:noFill/>
        </p:spPr>
      </p:pic>
      <p:pic>
        <p:nvPicPr>
          <p:cNvPr id="5125" name="Picture 5" descr="F:\sanbenedetto-the-senza-zucchero-gusto-pes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1" y="3071810"/>
            <a:ext cx="3429025" cy="3454742"/>
          </a:xfrm>
          <a:prstGeom prst="rect">
            <a:avLst/>
          </a:prstGeom>
          <a:noFill/>
        </p:spPr>
      </p:pic>
      <p:pic>
        <p:nvPicPr>
          <p:cNvPr id="5126" name="Picture 6" descr="F:\sempre-piu-persone-usano-il-cellulare-per-int-L-8tu57Z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188" y="3429001"/>
            <a:ext cx="425639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428860" y="2571744"/>
            <a:ext cx="4552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Calcium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857884" y="1554162"/>
            <a:ext cx="3133716" cy="4525963"/>
          </a:xfrm>
        </p:spPr>
        <p:txBody>
          <a:bodyPr/>
          <a:lstStyle/>
          <a:p>
            <a:r>
              <a:rPr lang="en-US" dirty="0" smtClean="0"/>
              <a:t>CALCIUM:</a:t>
            </a:r>
            <a:endParaRPr lang="it-IT" dirty="0" smtClean="0"/>
          </a:p>
          <a:p>
            <a:r>
              <a:rPr lang="en-US" dirty="0" smtClean="0"/>
              <a:t>It’s essential for building strong bones and teeth.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0" y="3718679"/>
            <a:ext cx="5143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42886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/>
              <a:t>glossary</a:t>
            </a:r>
            <a:endParaRPr lang="it-IT" sz="4000" dirty="0"/>
          </a:p>
        </p:txBody>
      </p:sp>
      <p:pic>
        <p:nvPicPr>
          <p:cNvPr id="6146" name="Picture 2" descr="Risultato immagine per la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145649"/>
            <a:ext cx="3214678" cy="2712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214422"/>
            <a:ext cx="3592878" cy="19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429132"/>
            <a:ext cx="61436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Bones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</a:t>
            </a: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ossa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Strong</a:t>
            </a:r>
            <a:r>
              <a:rPr kumimoji="0" lang="it-IT" sz="2000" b="1" i="1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forte/resistente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baseline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Glass                                                bicchiere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Board</a:t>
            </a:r>
            <a:r>
              <a:rPr kumimoji="0" lang="it-IT" sz="2000" b="1" i="1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lavagna</a:t>
            </a:r>
            <a:endParaRPr kumimoji="0" lang="it-IT" sz="20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Mnerals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214942" y="1554162"/>
            <a:ext cx="3776658" cy="2164517"/>
          </a:xfrm>
        </p:spPr>
        <p:txBody>
          <a:bodyPr/>
          <a:lstStyle/>
          <a:p>
            <a:r>
              <a:rPr lang="en-US" dirty="0" smtClean="0"/>
              <a:t>MINERALS:</a:t>
            </a:r>
            <a:endParaRPr lang="it-IT" dirty="0" smtClean="0"/>
          </a:p>
          <a:p>
            <a:r>
              <a:rPr lang="en-US" dirty="0" smtClean="0"/>
              <a:t>Help the body to convert food into energy.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00100" y="364331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/>
              <a:t>glossary</a:t>
            </a:r>
            <a:endParaRPr lang="it-IT" sz="4000" dirty="0"/>
          </a:p>
        </p:txBody>
      </p:sp>
      <p:sp>
        <p:nvSpPr>
          <p:cNvPr id="6" name="Rettangolo 5"/>
          <p:cNvSpPr/>
          <p:nvPr/>
        </p:nvSpPr>
        <p:spPr>
          <a:xfrm>
            <a:off x="0" y="3718679"/>
            <a:ext cx="514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   </a:t>
            </a:r>
          </a:p>
        </p:txBody>
      </p:sp>
      <p:sp>
        <p:nvSpPr>
          <p:cNvPr id="5122" name="AutoShape 2" descr="Risultati immagini per menu scrit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66888"/>
            <a:ext cx="3695700" cy="3695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4" name="AutoShape 4" descr="Risultati immagini per menu scrit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66888"/>
            <a:ext cx="3695700" cy="3695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3504857" cy="22145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997256"/>
            <a:ext cx="4059560" cy="2744111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4714884"/>
            <a:ext cx="6143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Convert</a:t>
            </a: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trasformare</a:t>
            </a:r>
            <a:endParaRPr kumimoji="0" lang="it-IT" sz="20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512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Sali minerali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29058" y="1071546"/>
            <a:ext cx="5062542" cy="5786454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Costituiscono l’1% del nostro corpo e hanno funzione plastica e regolatrice. (è molto importante avere del calcio ne corpo perché è molto facile rompersi le ossa).</a:t>
            </a:r>
          </a:p>
          <a:p>
            <a:r>
              <a:rPr lang="it-IT" dirty="0" smtClean="0"/>
              <a:t>Sono indispensabili i cosi detti:”OLIGOELEMENTI” elementi chimici che devono essere assunti come; iodio,fluoro,cobalto,cromo e molibdeno.</a:t>
            </a:r>
          </a:p>
          <a:p>
            <a:r>
              <a:rPr lang="it-IT" dirty="0" smtClean="0"/>
              <a:t>Gli troviamo negli; ortaggi,frutta e latte.  </a:t>
            </a:r>
          </a:p>
          <a:p>
            <a:pPr>
              <a:buNone/>
            </a:pPr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1026" name="Picture 2" descr="Risultati immagini per ETICHETTA DELL'AC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428989" cy="242889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000100" y="392906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vocabolario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4429132"/>
            <a:ext cx="4357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Corpo                              body</a:t>
            </a:r>
          </a:p>
          <a:p>
            <a:r>
              <a:rPr lang="it-IT" dirty="0" smtClean="0"/>
              <a:t>Importante                      </a:t>
            </a:r>
            <a:r>
              <a:rPr lang="it-IT" dirty="0" err="1" smtClean="0"/>
              <a:t>important</a:t>
            </a:r>
            <a:endParaRPr lang="it-IT" dirty="0" smtClean="0"/>
          </a:p>
          <a:p>
            <a:r>
              <a:rPr lang="it-IT" dirty="0" smtClean="0"/>
              <a:t>Indispensabili                 </a:t>
            </a:r>
            <a:r>
              <a:rPr lang="it-IT" dirty="0" err="1" smtClean="0"/>
              <a:t>indispensable</a:t>
            </a:r>
            <a:endParaRPr lang="it-IT" dirty="0" smtClean="0"/>
          </a:p>
          <a:p>
            <a:r>
              <a:rPr lang="it-IT" dirty="0" smtClean="0"/>
              <a:t>Oligoelementi                 trace </a:t>
            </a:r>
            <a:r>
              <a:rPr lang="it-IT" dirty="0" err="1" smtClean="0"/>
              <a:t>elements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energy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500694" y="1554162"/>
            <a:ext cx="349090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ENERGY:</a:t>
            </a:r>
            <a:endParaRPr lang="it-IT" dirty="0" smtClean="0"/>
          </a:p>
          <a:p>
            <a:r>
              <a:rPr lang="en-US" dirty="0" smtClean="0"/>
              <a:t>How much energy do we need? People need different amounts of energy: teenagers need a lot of energy.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28662" y="307181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/>
              <a:t>glossary</a:t>
            </a:r>
            <a:endParaRPr lang="it-IT" sz="4000" dirty="0"/>
          </a:p>
        </p:txBody>
      </p:sp>
      <p:pic>
        <p:nvPicPr>
          <p:cNvPr id="4100" name="Picture 4" descr="Risultato immagine per energia (for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428992" cy="192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286256"/>
            <a:ext cx="6143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Amounts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quantità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/>
          </a:bodyPr>
          <a:lstStyle/>
          <a:p>
            <a:pPr algn="ctr"/>
            <a:r>
              <a:rPr lang="en-US" sz="4000" b="1" i="1" u="sng" dirty="0" smtClean="0"/>
              <a:t>Have a healthy breakfast:</a:t>
            </a:r>
          </a:p>
          <a:p>
            <a:r>
              <a:rPr lang="en-US" sz="4000" dirty="0" smtClean="0"/>
              <a:t> toast with jam and a small kiwi or two handfuls of blueberries. </a:t>
            </a:r>
            <a:endParaRPr lang="it-IT" sz="4000" dirty="0" smtClean="0"/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214546" y="0"/>
            <a:ext cx="41233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MENU</a:t>
            </a:r>
            <a:endParaRPr lang="it-IT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57422" y="1428736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BREAKFAST</a:t>
            </a:r>
            <a:endParaRPr lang="it-IT" sz="4400" dirty="0"/>
          </a:p>
        </p:txBody>
      </p:sp>
      <p:pic>
        <p:nvPicPr>
          <p:cNvPr id="3073" name="Picture 1" descr="C:\Users\sarushina\Pictures\pane  e marmel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3143240" cy="209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sarushina\Pictures\kiwi_benefi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82598"/>
            <a:ext cx="2714612" cy="206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sarushina\Downloads\mirtil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714884"/>
            <a:ext cx="2794062" cy="172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6600" dirty="0" smtClean="0"/>
              <a:t>lunch</a:t>
            </a:r>
            <a:endParaRPr lang="it-IT" sz="6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a chicken salad. Cut a tomato into small pieces and add to your salad.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2049" name="Picture 1" descr="C:\Users\sarushina\Pictures\insalata-di-pollo-con-il-bim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5530178" cy="33575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Personalizzato 1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FF99FF"/>
      </a:accent1>
      <a:accent2>
        <a:srgbClr val="473199"/>
      </a:accent2>
      <a:accent3>
        <a:srgbClr val="FF99FF"/>
      </a:accent3>
      <a:accent4>
        <a:srgbClr val="473199"/>
      </a:accent4>
      <a:accent5>
        <a:srgbClr val="FF99FF"/>
      </a:accent5>
      <a:accent6>
        <a:srgbClr val="473199"/>
      </a:accent6>
      <a:hlink>
        <a:srgbClr val="FF99FF"/>
      </a:hlink>
      <a:folHlink>
        <a:srgbClr val="473199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1378</Words>
  <Application>Microsoft Office PowerPoint</Application>
  <PresentationFormat>Presentazione su schermo (4:3)</PresentationFormat>
  <Paragraphs>265</Paragraphs>
  <Slides>36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Terra</vt:lpstr>
      <vt:lpstr>. </vt:lpstr>
      <vt:lpstr>introduction</vt:lpstr>
      <vt:lpstr>RULES FOR A HEALTY GROWTH: </vt:lpstr>
      <vt:lpstr>Calcium:</vt:lpstr>
      <vt:lpstr>Mnerals:</vt:lpstr>
      <vt:lpstr>Sali minerali</vt:lpstr>
      <vt:lpstr>energy</vt:lpstr>
      <vt:lpstr>Diapositiva 8</vt:lpstr>
      <vt:lpstr>lunch</vt:lpstr>
      <vt:lpstr>dinner</vt:lpstr>
      <vt:lpstr>Diapositiva 11</vt:lpstr>
      <vt:lpstr>ELIAH &amp; MICHAL         II MEDIA</vt:lpstr>
      <vt:lpstr>Diapositiva 13</vt:lpstr>
      <vt:lpstr>Diapositiva 14</vt:lpstr>
      <vt:lpstr>                        CARBOIDRATI</vt:lpstr>
      <vt:lpstr>Diapositiva 16</vt:lpstr>
      <vt:lpstr>                       PROTEINE</vt:lpstr>
      <vt:lpstr>Diapositiva 18</vt:lpstr>
      <vt:lpstr>                            VITAMINE </vt:lpstr>
      <vt:lpstr>Diapositiva 20</vt:lpstr>
      <vt:lpstr>Diapositiva 21</vt:lpstr>
      <vt:lpstr>                             grassi</vt:lpstr>
      <vt:lpstr>Diapositiva 23</vt:lpstr>
      <vt:lpstr>Diapositiva 24</vt:lpstr>
      <vt:lpstr>Diapositiva 25</vt:lpstr>
      <vt:lpstr>The end</vt:lpstr>
      <vt:lpstr>RULES FOR a healthy growth and aims of the research centers </vt:lpstr>
      <vt:lpstr>                       Introduction </vt:lpstr>
      <vt:lpstr>Diapositiva 29</vt:lpstr>
      <vt:lpstr>CHOOSE WATER As A DRINK</vt:lpstr>
      <vt:lpstr>ACQUA</vt:lpstr>
      <vt:lpstr>TURN OFF TELEVISION AND COMPUTER AND PLAY OUTSIDE </vt:lpstr>
      <vt:lpstr>Take physical exercise</vt:lpstr>
      <vt:lpstr>AIMS OF THE RESEACH CENTER FOR GROWTH DISORDERS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pc-01</cp:lastModifiedBy>
  <cp:revision>37</cp:revision>
  <dcterms:created xsi:type="dcterms:W3CDTF">2018-03-07T09:53:23Z</dcterms:created>
  <dcterms:modified xsi:type="dcterms:W3CDTF">2018-05-24T08:19:12Z</dcterms:modified>
</cp:coreProperties>
</file>