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6" r:id="rId4"/>
    <p:sldId id="269" r:id="rId5"/>
    <p:sldId id="264" r:id="rId6"/>
    <p:sldId id="263" r:id="rId7"/>
    <p:sldId id="265" r:id="rId8"/>
    <p:sldId id="273" r:id="rId9"/>
    <p:sldId id="268" r:id="rId10"/>
    <p:sldId id="267" r:id="rId11"/>
    <p:sldId id="274" r:id="rId12"/>
    <p:sldId id="27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EAA1D-9C1E-456C-92B3-C0B22D9ED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1BCE2AE-7727-412C-9027-B016BDA22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E1152-2BDA-419B-B337-CB5A4521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90D8E-D752-4BC1-B6FE-A487CEA1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2DC8E3-01FB-482E-B14A-BB61D895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16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807E4E-357A-4D80-AEDA-D24BE592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ED4222-2C38-4236-964F-05AF9624A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6AD5D-C43F-41A7-878A-5574319C8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313B4A-DECE-46A9-A4E8-9DA21D95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7A3608-845A-4D5D-AA1B-27E34D9D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33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7C8032-7ABE-418A-A248-8F79288C6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E68BDC-B2B4-4A26-9329-5DE087A65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C72D75-9987-4C9B-994B-6E1176191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B925B-1290-4617-9DDF-29085089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AA596B-8780-48F1-83C3-0E1C113C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3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80534-C095-4F8A-8A20-B43E6CE8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4D329B-3860-4B41-B2D5-8334AE1D7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C04996-F90B-408D-9021-F322215BB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C971E6-4BD3-480D-AFFC-4AF991E4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30220C-55DD-4A93-BCBC-9FBE07D5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63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A6000-ECED-4FD3-B1C8-0ECDF125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795857-53C0-4869-982A-0FE33DB7B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C1805C-04AA-4E8E-9ABB-72C9A13E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DF2A2-D261-4C82-8C1B-496FDDDF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66A7D7-ACBF-447B-94FE-1B838B6C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00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AB68F-FA8B-4D78-BF12-EBDE631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883C4-AAF8-4CC5-A0EA-5D346238B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496229-6383-40D3-B575-97F943098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D8F24-C8CF-4BC8-828B-333AC642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B44EA4-4495-4101-991D-249D1A9C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26F03E-84A0-4761-B226-B6DC83FF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76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597B9F-DF14-433C-AE92-7BBB43A5B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812D9C-888A-4F3B-9546-D5417F65D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549CAE-2AB3-41D3-958D-0D5E69FD5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8BA982-93F2-4B45-9CB0-3D2D9FA03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86EBAAE-CEC9-4DFE-BE87-7B80E275E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326F7A-19D4-44F6-8F0E-60B697F6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494BB8D-C36C-40E4-99E2-6C372E47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131EB8-F789-4FF5-9F3C-735BCFE4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27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866FF-BF60-4F29-94A4-1A9BA311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FCF232-6B71-409C-AB29-E6F95FCF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9469C7-4D10-4A7E-9110-49D6A38E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59211F-DD6F-4A18-85F7-923CDF37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24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A9B651-E433-4F2E-8309-894D30C9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871556-6E0D-45A0-B727-20842BF1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FAEE45-6C6B-4A7E-8299-9DC9E2D1F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36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4F78C-384A-4427-BE8D-FFF808488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FD773-5334-4D22-9BFD-14BD2D8F1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6DF308-BC59-4E44-99DF-083DF7A1F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3BE5B3-5F96-4404-A928-A96060DC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5BFB06-80F3-4C26-8510-55F26603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C45F7F-7EA4-4CC8-91BF-4EE03BD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07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26E131-1A59-485B-B99C-670DE910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AD35364-F104-43DC-9F70-E37F165B4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CCB528-F64F-4BE6-8456-B647BE8D7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C4AED1-06BA-4027-9301-D345EB90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5DF381-5337-47FE-B4CF-85122F44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5BC000-A5B4-4D68-94A7-5D7362E8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78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E86E16-BF14-4755-B342-C7412B29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73CF95-E8C1-4990-94AA-6008A2CE9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E18B86-52E6-4124-AD31-F61431A90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D182-5452-4A6B-92CA-8C7ECF2A7E2B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54D62A-E0B3-49B7-91B8-97421DFF7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1BBC8B-5258-417C-9014-782861C3A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0899E-379F-4206-BC6B-0989D07746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2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 CUBANO PURO - SEPTETO MONEDA NACIONAL">
            <a:hlinkClick r:id="" action="ppaction://media"/>
            <a:extLst>
              <a:ext uri="{FF2B5EF4-FFF2-40B4-BE49-F238E27FC236}">
                <a16:creationId xmlns:a16="http://schemas.microsoft.com/office/drawing/2014/main" id="{07853CDF-5382-484E-A90D-DD4335A71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62" y="347869"/>
            <a:ext cx="609600" cy="609600"/>
          </a:xfrm>
          <a:prstGeom prst="rect">
            <a:avLst/>
          </a:prstGeom>
        </p:spPr>
      </p:pic>
      <p:pic>
        <p:nvPicPr>
          <p:cNvPr id="4" name="Immagine 3" descr="Immagine che contiene edificio, esterni, cielo, strada&#10;&#10;Descrizione generata con affidabilità molto elevata">
            <a:extLst>
              <a:ext uri="{FF2B5EF4-FFF2-40B4-BE49-F238E27FC236}">
                <a16:creationId xmlns:a16="http://schemas.microsoft.com/office/drawing/2014/main" id="{3F06F7DC-AA6D-437C-9B3C-FCD3F9A57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2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079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B00CFD0-DA71-4532-8D18-705E95C4D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43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4471FAD-F49E-45A5-8B8B-C4F9517A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613" y="250031"/>
            <a:ext cx="4819650" cy="1325563"/>
          </a:xfrm>
        </p:spPr>
        <p:txBody>
          <a:bodyPr/>
          <a:lstStyle/>
          <a:p>
            <a:r>
              <a:rPr lang="it-IT" b="1" dirty="0">
                <a:solidFill>
                  <a:srgbClr val="00B0F0"/>
                </a:solidFill>
              </a:rPr>
              <a:t> LA RUMBA CUBANA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01BED7-4CB9-4032-B41F-805E42DBB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0401" cy="3146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b="1" i="1" dirty="0">
                <a:highlight>
                  <a:srgbClr val="C0C0C0"/>
                </a:highlight>
              </a:rPr>
              <a:t>La Rumba Cubana oltre che ad essere un ballo o un canto, deve essere intesa come un tipo di “FESTA”, infatti quando i cubani dicono “vamos a </a:t>
            </a:r>
            <a:r>
              <a:rPr lang="it-IT" sz="2400" b="1" i="1">
                <a:highlight>
                  <a:srgbClr val="C0C0C0"/>
                </a:highlight>
              </a:rPr>
              <a:t>hacer la </a:t>
            </a:r>
            <a:r>
              <a:rPr lang="it-IT" sz="2400" b="1" i="1" dirty="0">
                <a:highlight>
                  <a:srgbClr val="C0C0C0"/>
                </a:highlight>
              </a:rPr>
              <a:t>Rumba “ la vivono come festa vera e propria. </a:t>
            </a:r>
          </a:p>
          <a:p>
            <a:pPr marL="0" indent="0">
              <a:buNone/>
            </a:pPr>
            <a:r>
              <a:rPr lang="it-IT" sz="2400" b="1" i="1" dirty="0">
                <a:highlight>
                  <a:srgbClr val="C0C0C0"/>
                </a:highlight>
              </a:rPr>
              <a:t> La Rumba Cubana è l’espressione della vita quotidiana, dal contenuto del canto al ballo. </a:t>
            </a:r>
          </a:p>
          <a:p>
            <a:pPr marL="0" indent="0">
              <a:buNone/>
            </a:pPr>
            <a:r>
              <a:rPr lang="it-IT" sz="2400" b="1" i="1" dirty="0">
                <a:highlight>
                  <a:srgbClr val="C0C0C0"/>
                </a:highlight>
              </a:rPr>
              <a:t>Quasi ogni Rumba ha inizio con una parte cantata , seguita dagli strumenti, dal coro e infine dal ballo, il quale suscita l’espressione “ SE ROMPE  LA RUMBA“ e in questo momento si ha l’uscita dal cerchio dei partecipanti: una coppia formata da uomo e donna, oppure, nel momento della Columbia si esibisce un solo partecipante alla volta</a:t>
            </a:r>
          </a:p>
          <a:p>
            <a:endParaRPr lang="it-IT" dirty="0"/>
          </a:p>
        </p:txBody>
      </p:sp>
      <p:pic>
        <p:nvPicPr>
          <p:cNvPr id="10" name="SON CUBANO PURO - SEPTETO MONEDA NACIONAL">
            <a:hlinkClick r:id="" action="ppaction://media"/>
            <a:extLst>
              <a:ext uri="{FF2B5EF4-FFF2-40B4-BE49-F238E27FC236}">
                <a16:creationId xmlns:a16="http://schemas.microsoft.com/office/drawing/2014/main" id="{1EDC2DF9-7B41-4D9E-9095-7FA104C00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82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4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persona, atletica, sport, saltando&#10;&#10;Descrizione generata con affidabilità molto elevata">
            <a:extLst>
              <a:ext uri="{FF2B5EF4-FFF2-40B4-BE49-F238E27FC236}">
                <a16:creationId xmlns:a16="http://schemas.microsoft.com/office/drawing/2014/main" id="{8CAB412E-F3BF-4721-8412-1825C6E9E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8349" b="-1"/>
          <a:stretch/>
        </p:blipFill>
        <p:spPr>
          <a:xfrm>
            <a:off x="6191408" y="0"/>
            <a:ext cx="4480559" cy="2535697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atletica, sport, persona, saltando&#10;&#10;Descrizione generata con affidabilità molto elevata">
            <a:extLst>
              <a:ext uri="{FF2B5EF4-FFF2-40B4-BE49-F238E27FC236}">
                <a16:creationId xmlns:a16="http://schemas.microsoft.com/office/drawing/2014/main" id="{704B3E88-3DB7-4950-B365-0F4B8D61B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r="16509" b="-3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4A5B3E2-23BA-491A-A380-3F5FB6DA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6" y="1086678"/>
            <a:ext cx="5637737" cy="675860"/>
          </a:xfrm>
        </p:spPr>
        <p:txBody>
          <a:bodyPr>
            <a:normAutofit fontScale="90000"/>
          </a:bodyPr>
          <a:lstStyle/>
          <a:p>
            <a:r>
              <a:rPr lang="it-IT" dirty="0"/>
              <a:t>Javier Sotomayor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3E5A0-4880-4C5D-BAF1-517CBC22E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6" y="1961322"/>
            <a:ext cx="6037943" cy="405516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sz="1800" dirty="0"/>
              <a:t>Il </a:t>
            </a:r>
            <a:r>
              <a:rPr lang="it-IT" sz="1800" b="1" dirty="0"/>
              <a:t>salto in alto</a:t>
            </a:r>
            <a:r>
              <a:rPr lang="it-IT" sz="1800" dirty="0"/>
              <a:t> è una specialità sia maschile che femminile dell'atletica leggera  in cui l'atleta deve superare con un salto un'asticella orizzontale messa a una certa altezza. </a:t>
            </a:r>
          </a:p>
          <a:p>
            <a:pPr marL="0" indent="0">
              <a:buNone/>
            </a:pPr>
            <a:r>
              <a:rPr lang="it-IT" sz="1800" dirty="0"/>
              <a:t>Il salto si può effettuare in qualsiasi modo, purché ci si stacchi da terra con un piede solo.</a:t>
            </a:r>
          </a:p>
          <a:p>
            <a:pPr marL="0" indent="0">
              <a:buNone/>
            </a:pPr>
            <a:r>
              <a:rPr lang="it-IT" sz="1800" dirty="0"/>
              <a:t>Javier Sotomayor era appena diciassettenne quando, nel 1984, saltò 2,33, stabilendo il nuovo record mondiale juniores, misura che gli avrebbe permesso di salire sul podio olimpico a Los Angeles nel 1986. </a:t>
            </a:r>
          </a:p>
          <a:p>
            <a:pPr marL="0" indent="0">
              <a:buNone/>
            </a:pPr>
            <a:r>
              <a:rPr lang="it-IT" sz="1800" dirty="0"/>
              <a:t>Il primo titolo a livello internazionale lo </a:t>
            </a:r>
            <a:r>
              <a:rPr lang="it-IT" sz="1800"/>
              <a:t>vince nel </a:t>
            </a:r>
            <a:r>
              <a:rPr lang="it-IT" sz="1800" dirty="0"/>
              <a:t>1987 ai Giochi Panamericani di Indianapolis, migliorando il proprio record personale e portandolo a 2,37 m.</a:t>
            </a:r>
          </a:p>
          <a:p>
            <a:pPr marL="0" indent="0">
              <a:buNone/>
            </a:pPr>
            <a:r>
              <a:rPr lang="it-IT" sz="1800" dirty="0"/>
              <a:t>Nel 1993 Sotomayor stabilì il record del mondo, appartenente a Patrick sjöberg, portandolo a 2,45 ai Campionati centroamericani e caraibici di atletica leggera di Porto Rico. </a:t>
            </a:r>
          </a:p>
          <a:p>
            <a:pPr marL="0" indent="0">
              <a:buNone/>
            </a:pP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128127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9BA57-C968-4EC0-91BA-084EF47C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AA076D-45A1-4BF8-9F0E-F6F497C33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it-IT"/>
          </a:p>
        </p:txBody>
      </p:sp>
      <p:pic>
        <p:nvPicPr>
          <p:cNvPr id="8" name="Segnaposto contenuto 7" descr="Immagine che contiene cravatta, interni, uomo, persona&#10;&#10;Descrizione generata con affidabilità molto elevata">
            <a:extLst>
              <a:ext uri="{FF2B5EF4-FFF2-40B4-BE49-F238E27FC236}">
                <a16:creationId xmlns:a16="http://schemas.microsoft.com/office/drawing/2014/main" id="{7350D8C2-A225-453F-86A5-BC1823FF5C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-11586"/>
            <a:ext cx="12192000" cy="6869586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8A3678-E430-46B2-92C1-73A5B8981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063" y="866776"/>
            <a:ext cx="5183188" cy="823912"/>
          </a:xfrm>
        </p:spPr>
        <p:txBody>
          <a:bodyPr>
            <a:normAutofit fontScale="92500" lnSpcReduction="10000"/>
          </a:bodyPr>
          <a:lstStyle/>
          <a:p>
            <a:r>
              <a:rPr lang="it-IT" sz="6000" dirty="0"/>
              <a:t>     </a:t>
            </a:r>
            <a:r>
              <a:rPr lang="it-IT" sz="6000" dirty="0">
                <a:solidFill>
                  <a:srgbClr val="C00000"/>
                </a:solidFill>
              </a:rPr>
              <a:t>KENNEDY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79BBA13-F6C5-428B-94B5-0C5634E83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2944" y="2114552"/>
            <a:ext cx="4620118" cy="3684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John F. Kennedy, was born in , the 29th of May in 1917 in Brooklyn, Massachusetts, U.S. and died on the  22nd of November, 1963,in Dallas, Texas.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He was the 35th president of the United States of America from 1961 to 1963, and had to face many different crises, the most famous one was the  Cuban Missile Crisis.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Kennedy was assassinated in Dallas and there are still many theories around his death. 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C00000"/>
                </a:solidFill>
                <a:highlight>
                  <a:srgbClr val="C0C0C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02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dificio, esterni, via, automobile&#10;&#10;Descrizione generata con affidabilità molto elevata">
            <a:extLst>
              <a:ext uri="{FF2B5EF4-FFF2-40B4-BE49-F238E27FC236}">
                <a16:creationId xmlns:a16="http://schemas.microsoft.com/office/drawing/2014/main" id="{B850AFF6-AC92-45E1-AD2E-1DF8EDEE8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26" y="0"/>
            <a:ext cx="13353801" cy="7511513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9B4CF3-705F-4AFA-A247-CEDCCC9D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00B0F0"/>
                </a:solidFill>
              </a:rPr>
              <a:t>La Storia di Cuba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63D52B-AD5F-4A38-96C2-86FA37813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ighlight>
                  <a:srgbClr val="C0C0C0"/>
                </a:highlight>
              </a:rPr>
              <a:t>La crisi di Cuba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37848B-BCDC-4275-93C0-257445AF89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effectLst>
            <a:reflection stA="0" endPos="65000" dist="50800" dir="5400000" sy="-100000" algn="bl" rotWithShape="0"/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800" b="1" i="1" dirty="0">
                <a:highlight>
                  <a:srgbClr val="C0C0C0"/>
                </a:highlight>
              </a:rPr>
              <a:t>Negli anni 50 l’isola di Cuba era governata da un dittatore corrotto, Fulgenicio Battista, la maggior parte della popolazione viveva in condizioni di sfruttamento e miseria.</a:t>
            </a:r>
          </a:p>
          <a:p>
            <a:pPr marL="0" indent="0">
              <a:buNone/>
            </a:pPr>
            <a:r>
              <a:rPr lang="it-IT" sz="1800" b="1" i="1" dirty="0">
                <a:highlight>
                  <a:srgbClr val="C0C0C0"/>
                </a:highlight>
              </a:rPr>
              <a:t>Nel 1959 intervenne Fidel Castro ,guidando una rivoluzione armata contro Battista, esiliandolo dall’isola e instaurando un nuovo governo.</a:t>
            </a:r>
          </a:p>
          <a:p>
            <a:pPr marL="0" indent="0">
              <a:buNone/>
            </a:pPr>
            <a:r>
              <a:rPr lang="it-IT" sz="1800" b="1" i="1" dirty="0">
                <a:highlight>
                  <a:srgbClr val="C0C0C0"/>
                </a:highlight>
              </a:rPr>
              <a:t>Fidel Castro per combattere Battista , ebbe al suo fianco Ernesto Guevara, un uomo destinato a diventare una delle figure più popolari del XX in tutto </a:t>
            </a:r>
            <a:r>
              <a:rPr lang="it-IT" sz="1800" b="1" i="1">
                <a:highlight>
                  <a:srgbClr val="C0C0C0"/>
                </a:highlight>
              </a:rPr>
              <a:t>il mondo</a:t>
            </a:r>
            <a:endParaRPr lang="it-IT" sz="1800" b="1" i="1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it-IT" sz="1800" b="1" i="1" dirty="0">
                <a:highlight>
                  <a:srgbClr val="C0C0C0"/>
                </a:highlight>
              </a:rPr>
              <a:t>Nel corso di questa esperienza  Guevara chiamato poi il «CHE», divenne uno dei più grandi leader militari dell’America Latina e un colto teorico politico.  </a:t>
            </a:r>
          </a:p>
          <a:p>
            <a:pPr marL="0" indent="0">
              <a:buNone/>
            </a:pPr>
            <a:r>
              <a:rPr lang="it-IT" sz="1800" b="1" i="1" dirty="0">
                <a:highlight>
                  <a:srgbClr val="C0C0C0"/>
                </a:highlight>
              </a:rPr>
              <a:t>Castro, sostenuto da Guevara, con la sua politica portò la rottura delle relazioni diplomatiche con gli USA, avvicinandosi all’ Urss. </a:t>
            </a:r>
          </a:p>
          <a:p>
            <a:pPr marL="0" indent="0">
              <a:buNone/>
            </a:pPr>
            <a:endParaRPr lang="it-IT" sz="1800" b="1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8E70D45-3B32-4184-94C6-48875E17F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95" y="197021"/>
            <a:ext cx="3840480" cy="296828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  <a:reflection blurRad="6350" dir="5400000" sy="-100000" algn="bl" rotWithShape="0"/>
            <a:softEdge rad="12700"/>
          </a:effectLst>
          <a:scene3d>
            <a:camera prst="orthographicFront">
              <a:rot lat="0" lon="1800000" rev="0"/>
            </a:camera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9033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natura, aeroplano, montagna, vista&#10;&#10;Descrizione generata con affidabilità molto elevata">
            <a:extLst>
              <a:ext uri="{FF2B5EF4-FFF2-40B4-BE49-F238E27FC236}">
                <a16:creationId xmlns:a16="http://schemas.microsoft.com/office/drawing/2014/main" id="{B7319620-25A1-4510-A067-8DF6B16DF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 b="912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7CE0AF1F-4E02-49F3-9E92-0E9F75F7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/>
              <a:t>(GEOGRAFIA) </a:t>
            </a:r>
            <a:br>
              <a:rPr lang="it-IT" sz="2800" b="1" dirty="0"/>
            </a:br>
            <a:r>
              <a:rPr lang="it-IT" b="1" dirty="0"/>
              <a:t>CUBA</a:t>
            </a:r>
            <a:endParaRPr lang="it-IT" sz="2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31B5A4-7028-4797-BFEF-50235F4D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it-IT" sz="1800" dirty="0"/>
              <a:t>Cuba è un isola situata nella parte settentrionale del vasto arcipelago dei Caraibi ed è la sua isola più grande.</a:t>
            </a:r>
          </a:p>
          <a:p>
            <a:pPr marL="0" indent="0">
              <a:buNone/>
            </a:pPr>
            <a:r>
              <a:rPr lang="it-IT" sz="1800" dirty="0"/>
              <a:t> La canna da zucchero è il principale prodotto di Cuba, Importante anche la produzione del tabacco, caffè e  sigari cubani.</a:t>
            </a:r>
          </a:p>
          <a:p>
            <a:pPr marL="0" indent="0">
              <a:buNone/>
            </a:pPr>
            <a:r>
              <a:rPr lang="it-IT" sz="1800" dirty="0"/>
              <a:t>Il settore industriale è abbastanza sviluppato le attività più importanti sono quella tessile, quella alimentare, la lavorazione del tabacco e la raffinazione del petrolio. </a:t>
            </a:r>
          </a:p>
          <a:p>
            <a:pPr marL="0" indent="0">
              <a:buNone/>
            </a:pPr>
            <a:r>
              <a:rPr lang="it-IT" sz="1800" dirty="0"/>
              <a:t>Il settore terziario è uno dei settori meno sviluppati a Cuba.</a:t>
            </a:r>
          </a:p>
        </p:txBody>
      </p:sp>
    </p:spTree>
    <p:extLst>
      <p:ext uri="{BB962C8B-B14F-4D97-AF65-F5344CB8AC3E}">
        <p14:creationId xmlns:p14="http://schemas.microsoft.com/office/powerpoint/2010/main" val="27298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ulino a vento, cielo, oggetto da esterni, esterni&#10;&#10;Descrizione generata con affidabilità molto elevata">
            <a:extLst>
              <a:ext uri="{FF2B5EF4-FFF2-40B4-BE49-F238E27FC236}">
                <a16:creationId xmlns:a16="http://schemas.microsoft.com/office/drawing/2014/main" id="{FFD71283-E565-40CA-A030-3549E6D84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 r="2" b="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8A1138-CB41-43DE-B9D3-DCF87049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/>
              <a:t>(TECNOLOGIA)</a:t>
            </a:r>
            <a:br>
              <a:rPr lang="it-IT" sz="3600" b="1" dirty="0"/>
            </a:br>
            <a:r>
              <a:rPr lang="it-IT" sz="4100" dirty="0"/>
              <a:t> FONTI RINNOVABILIA CUBA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147721-002E-4D93-970F-EE8312360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Oltre ai tanti settori, Cuba oggi è in grado  di produrre 86% di tutta l’energia da fonti rinnovabili, riuscendo ad ottenere da esse, tutta l'energia di cui hanno bisogno.</a:t>
            </a:r>
          </a:p>
          <a:p>
            <a:pPr marL="0" indent="0">
              <a:buNone/>
            </a:pPr>
            <a:r>
              <a:rPr lang="it-IT" sz="1800" dirty="0"/>
              <a:t>Il </a:t>
            </a:r>
            <a:r>
              <a:rPr lang="it-IT" sz="2400" dirty="0"/>
              <a:t>governo cubano, capendo il valore del settore ha deciso di gestire un programma di nazionale  sviluppo dell'energia elettrica, stabilendo il collegamento da una serie di impianti a mulini bioelettrici per la produzione di corrente. 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30700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D6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683C636E-1346-494F-BB27-93E8BBC4B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99AF0B-B4B2-4B89-A70C-ADBB35B2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988" y="4741528"/>
            <a:ext cx="3911557" cy="1625210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I SIGARI CUBANI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D28B9A-EF9A-44EA-ADCA-941DFC953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790700"/>
            <a:ext cx="3424739" cy="3979387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it-IT" sz="2000" i="1" dirty="0"/>
              <a:t>Le prime marche produttrici apparvero a Cuba intorno ai primi decenni del 1800.</a:t>
            </a:r>
          </a:p>
          <a:p>
            <a:pPr marL="0" indent="0">
              <a:buNone/>
            </a:pPr>
            <a:r>
              <a:rPr lang="it-IT" sz="2000" i="1" dirty="0"/>
              <a:t> Il loro successo fu alterno (tanto che a tutt'oggi non tutte le marche sono ancora in attività), anche a causa delle diverse sorti del prodotto nel paese che è sempre stato sfruttato dall'USA, fino alla rivoluzione  Cubana. </a:t>
            </a:r>
          </a:p>
          <a:p>
            <a:pPr marL="0" indent="0">
              <a:buNone/>
            </a:pPr>
            <a:r>
              <a:rPr lang="it-IT" sz="2000" i="1" dirty="0"/>
              <a:t>Gli americani hanno sempre adorato questo prodotto, fino ad avere una vendita così sviluppata , che gli ha danneggiati troppo, fino a renderli illegali durante la crisi di cuba.</a:t>
            </a:r>
          </a:p>
          <a:p>
            <a:pPr marL="0" indent="0">
              <a:buNone/>
            </a:pPr>
            <a:r>
              <a:rPr lang="it-IT" sz="2000" i="1" dirty="0"/>
              <a:t>Ma oggi giorno dopo molti trascorsi,  il sigaro cubano è legale negli U.S.A</a:t>
            </a:r>
          </a:p>
          <a:p>
            <a:pPr marL="0" indent="0">
              <a:buNone/>
            </a:pPr>
            <a:endParaRPr lang="it-IT" sz="2000" b="1" i="1" dirty="0"/>
          </a:p>
          <a:p>
            <a:endParaRPr lang="it" sz="2000" b="1" i="1" dirty="0"/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tavolo, bottiglia, prossimo&#10;&#10;Descrizione generata con affidabilità molto elevata">
            <a:extLst>
              <a:ext uri="{FF2B5EF4-FFF2-40B4-BE49-F238E27FC236}">
                <a16:creationId xmlns:a16="http://schemas.microsoft.com/office/drawing/2014/main" id="{79D0ED04-CE0F-44AB-B3CA-A2215E77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10858"/>
          <a:stretch/>
        </p:blipFill>
        <p:spPr>
          <a:xfrm>
            <a:off x="0" y="1"/>
            <a:ext cx="12172762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79BDAFD-2086-429A-8C33-A7C58524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1414868"/>
            <a:ext cx="4204137" cy="67685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/>
              <a:t>I SIGARI CUBANI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6C04A8-0296-4737-B792-24EDA23C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" y="2590800"/>
            <a:ext cx="5070764" cy="39346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1200" b="1" dirty="0"/>
              <a:t>IL MALE DEL FUMO</a:t>
            </a:r>
          </a:p>
          <a:p>
            <a:pPr marL="0" indent="0">
              <a:buNone/>
            </a:pPr>
            <a:r>
              <a:rPr lang="it-IT" sz="1100" i="1" dirty="0"/>
              <a:t>Molti fumatori passano dalla sigaretta al sigaro, in un tentativo di ridurre i rischi.</a:t>
            </a:r>
          </a:p>
          <a:p>
            <a:pPr marL="0" indent="0">
              <a:buNone/>
            </a:pPr>
            <a:r>
              <a:rPr lang="it-IT" sz="1100" i="1" dirty="0"/>
              <a:t>La tossicità del fumo riflette sostanzialmente le quantità di tabacco fumata (1 gr per la sigaretta; 2-7 gr per il sigaro) e l’inalazione del fumo.</a:t>
            </a:r>
          </a:p>
          <a:p>
            <a:pPr marL="0" indent="0">
              <a:buNone/>
            </a:pPr>
            <a:r>
              <a:rPr lang="it-IT" sz="1100" i="1" dirty="0"/>
              <a:t>Il rapporto di rischio tra i fumatori di sigari rispetto a quelli di sigarette si possono così prospettare: tumore orofaringe 20%;tumore laringe 25%; broncopatia cronica ostruttiva 14%; tumore polmonare 20%; malattia ostruttiva cronica 70%.</a:t>
            </a: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9968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Segnaposto contenuto 4">
            <a:extLst>
              <a:ext uri="{FF2B5EF4-FFF2-40B4-BE49-F238E27FC236}">
                <a16:creationId xmlns:a16="http://schemas.microsoft.com/office/drawing/2014/main" id="{CC59D8D1-00A9-4771-85A4-7ECDD2317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r="6400" b="1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CCB84DE-D0BB-4D5C-B482-B12C08F4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 I SIGARI CUBANI</a:t>
            </a:r>
          </a:p>
        </p:txBody>
      </p:sp>
      <p:sp>
        <p:nvSpPr>
          <p:cNvPr id="27" name="Content Placeholder 19">
            <a:extLst>
              <a:ext uri="{FF2B5EF4-FFF2-40B4-BE49-F238E27FC236}">
                <a16:creationId xmlns:a16="http://schemas.microsoft.com/office/drawing/2014/main" id="{7605937C-0A2F-4997-B3EE-1B6E3221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800" i="1" dirty="0"/>
              <a:t>Con larga approssimazione la mortalità dei fumatori di sigaro è ridotta al 50% rispetto ai fumatori di sigaretta, ma è del 50% maggiore rispetto a chi non fuma o smette di fumare.</a:t>
            </a:r>
          </a:p>
          <a:p>
            <a:pPr marL="0" indent="0">
              <a:buNone/>
            </a:pPr>
            <a:r>
              <a:rPr lang="it-IT" sz="1800" i="1" dirty="0"/>
              <a:t>Negli studi prospettici si rileva tuttavia che gli ex fumatori di sigarette che passano al sigaro, tendono a inalare maggiormente fumo con aumento del rischio.</a:t>
            </a:r>
          </a:p>
          <a:p>
            <a:pPr marL="0" indent="0">
              <a:buNone/>
            </a:pPr>
            <a:r>
              <a:rPr lang="it-IT" sz="1800" i="1" dirty="0"/>
              <a:t>Attualmente il 14,2%  della popolazione cubana  fuma il  sigaro, versus il 7,2% della popolazione statunitense.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8631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 descr="Immagine che contiene esterni, cielo, edificio, albero&#10;&#10;Descrizione generata con affidabilità molto elevata">
            <a:extLst>
              <a:ext uri="{FF2B5EF4-FFF2-40B4-BE49-F238E27FC236}">
                <a16:creationId xmlns:a16="http://schemas.microsoft.com/office/drawing/2014/main" id="{95C93471-058E-405E-A697-BDCF745F4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480060" y="2465205"/>
            <a:ext cx="3425957" cy="19271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F63899-5877-4695-ADB6-57A02036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it-IT" dirty="0"/>
              <a:t>Arte (coloniale) Cubana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77EBC1-6ABB-4177-87DC-2FBCF68F0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Cuba non si sceglie soltanto per il clima tropicale, il carattere allegro dei suoi abitanti, le spiagge e il mare d’incanto.</a:t>
            </a:r>
          </a:p>
          <a:p>
            <a:pPr marL="0" indent="0">
              <a:buNone/>
            </a:pPr>
            <a:r>
              <a:rPr lang="it-IT" sz="1800" dirty="0"/>
              <a:t>Tra le tante bellezze di Cuba c’è anche </a:t>
            </a:r>
            <a:r>
              <a:rPr lang="it-IT" sz="1800" b="1" dirty="0"/>
              <a:t>l’architettura</a:t>
            </a:r>
            <a:r>
              <a:rPr lang="it-IT" sz="1800" dirty="0"/>
              <a:t>, Se infatti la natura, il mare, il clima e il cibo esotico e abbondante sono le prime ragioni a cui pensano molti, di andare a visitarla,  ci sono anche </a:t>
            </a:r>
            <a:r>
              <a:rPr lang="it-IT" sz="1800" b="1" dirty="0"/>
              <a:t>cultura, storia e arte</a:t>
            </a:r>
            <a:r>
              <a:rPr lang="it-IT" sz="1800" dirty="0"/>
              <a:t> a caratterizzare tanti angoli dell’isola, non solo nella capitale.</a:t>
            </a:r>
          </a:p>
          <a:p>
            <a:pPr marL="0" indent="0">
              <a:buNone/>
            </a:pPr>
            <a:r>
              <a:rPr lang="it-IT" sz="1800" b="1" dirty="0"/>
              <a:t>L’Avana</a:t>
            </a:r>
            <a:r>
              <a:rPr lang="it-IT" sz="1800" dirty="0"/>
              <a:t> è sicuramente uno degli esempi maggiori di ricchezza di stili architettonici e cultura: il suo centro storico, ha il miglior patrimonio di architettura coloniale spagnola in America.</a:t>
            </a:r>
            <a:br>
              <a:rPr lang="it-IT" sz="1800" dirty="0"/>
            </a:br>
            <a:r>
              <a:rPr lang="it-IT" sz="1800" dirty="0"/>
              <a:t>E’ formata da imponenti fortezze e da edifici in legno nel classico stile architettonico coloniale cubano. </a:t>
            </a:r>
          </a:p>
          <a:p>
            <a:pPr marL="0" indent="0">
              <a:buNone/>
            </a:pPr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94563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5CAB3F-56EC-4EBB-B113-96AD19BFC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60" y="0"/>
            <a:ext cx="1240176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2504893-2CC8-4F95-9967-48A125946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                         IL MIKVEH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02B681-7E4B-41A6-BF92-3D9240FA2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highlight>
                  <a:srgbClr val="C0C0C0"/>
                </a:highlight>
              </a:rPr>
              <a:t>Il </a:t>
            </a:r>
            <a:r>
              <a:rPr lang="it-IT" dirty="0" err="1">
                <a:highlight>
                  <a:srgbClr val="C0C0C0"/>
                </a:highlight>
              </a:rPr>
              <a:t>Mikveh</a:t>
            </a:r>
            <a:r>
              <a:rPr lang="it-IT" dirty="0">
                <a:highlight>
                  <a:srgbClr val="C0C0C0"/>
                </a:highlight>
              </a:rPr>
              <a:t> è un'immersione rituale nell'acqua, utilizzata allo scopo di purificazione religiosa ebraica. </a:t>
            </a:r>
          </a:p>
          <a:p>
            <a:pPr marL="0" indent="0">
              <a:buNone/>
            </a:pPr>
            <a:r>
              <a:rPr lang="it-IT" dirty="0">
                <a:highlight>
                  <a:srgbClr val="C0C0C0"/>
                </a:highlight>
              </a:rPr>
              <a:t>La parola </a:t>
            </a:r>
            <a:r>
              <a:rPr lang="it-IT" dirty="0" err="1">
                <a:highlight>
                  <a:srgbClr val="C0C0C0"/>
                </a:highlight>
              </a:rPr>
              <a:t>Mikveh</a:t>
            </a:r>
            <a:r>
              <a:rPr lang="it-IT" dirty="0">
                <a:highlight>
                  <a:srgbClr val="C0C0C0"/>
                </a:highlight>
              </a:rPr>
              <a:t>, come scritto nella Bibbia ebraica, significa letteralmente "raccolta" - in genere, una raccolta d’acqua.</a:t>
            </a:r>
          </a:p>
          <a:p>
            <a:pPr marL="0" indent="0">
              <a:buNone/>
            </a:pPr>
            <a:r>
              <a:rPr lang="it-IT" dirty="0">
                <a:highlight>
                  <a:srgbClr val="C0C0C0"/>
                </a:highlight>
              </a:rPr>
              <a:t>Il </a:t>
            </a:r>
            <a:r>
              <a:rPr lang="it-IT" dirty="0" err="1">
                <a:highlight>
                  <a:srgbClr val="C0C0C0"/>
                </a:highlight>
              </a:rPr>
              <a:t>Mikveh</a:t>
            </a:r>
            <a:r>
              <a:rPr lang="it-IT" dirty="0">
                <a:highlight>
                  <a:srgbClr val="C0C0C0"/>
                </a:highlight>
              </a:rPr>
              <a:t> dev’essere una fonte d’acqua naturale, come un lago, un fiume, un mare o acqua piovana.</a:t>
            </a:r>
          </a:p>
          <a:p>
            <a:pPr marL="0" indent="0">
              <a:buNone/>
            </a:pPr>
            <a:r>
              <a:rPr lang="it-IT" dirty="0">
                <a:highlight>
                  <a:srgbClr val="C0C0C0"/>
                </a:highlight>
              </a:rPr>
              <a:t>Le persone si devono immergere, spoglie, sette volte.</a:t>
            </a:r>
          </a:p>
          <a:p>
            <a:pPr marL="0" indent="0">
              <a:buNone/>
            </a:pPr>
            <a:r>
              <a:rPr lang="it-IT" dirty="0">
                <a:highlight>
                  <a:srgbClr val="C0C0C0"/>
                </a:highlight>
              </a:rPr>
              <a:t>Oggi giorno l’acqua viene convogliata attraverso dei tubi, in piscine appositamente fatte per questo. </a:t>
            </a:r>
          </a:p>
        </p:txBody>
      </p:sp>
    </p:spTree>
    <p:extLst>
      <p:ext uri="{BB962C8B-B14F-4D97-AF65-F5344CB8AC3E}">
        <p14:creationId xmlns:p14="http://schemas.microsoft.com/office/powerpoint/2010/main" val="38922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1123</Words>
  <Application>Microsoft Office PowerPoint</Application>
  <PresentationFormat>Widescreen</PresentationFormat>
  <Paragraphs>55</Paragraphs>
  <Slides>12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La Storia di Cuba</vt:lpstr>
      <vt:lpstr>(GEOGRAFIA)  CUBA</vt:lpstr>
      <vt:lpstr>(TECNOLOGIA)  FONTI RINNOVABILIA CUBA</vt:lpstr>
      <vt:lpstr>I SIGARI CUBANI </vt:lpstr>
      <vt:lpstr>I SIGARI CUBANI</vt:lpstr>
      <vt:lpstr> I SIGARI CUBANI</vt:lpstr>
      <vt:lpstr>Arte (coloniale) Cubana</vt:lpstr>
      <vt:lpstr>                              IL MIKVEH</vt:lpstr>
      <vt:lpstr> LA RUMBA CUBANA</vt:lpstr>
      <vt:lpstr>Javier Sotomayor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CUBA</dc:title>
  <dc:creator>avraham katri</dc:creator>
  <cp:lastModifiedBy>Avrah</cp:lastModifiedBy>
  <cp:revision>120</cp:revision>
  <dcterms:created xsi:type="dcterms:W3CDTF">2018-04-30T12:17:39Z</dcterms:created>
  <dcterms:modified xsi:type="dcterms:W3CDTF">2018-06-19T08:33:08Z</dcterms:modified>
</cp:coreProperties>
</file>