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notesMasterIdLst>
    <p:notesMasterId r:id="rId22"/>
  </p:notesMasterIdLst>
  <p:sldIdLst>
    <p:sldId id="260" r:id="rId2"/>
    <p:sldId id="256" r:id="rId3"/>
    <p:sldId id="257" r:id="rId4"/>
    <p:sldId id="259" r:id="rId5"/>
    <p:sldId id="276" r:id="rId6"/>
    <p:sldId id="272" r:id="rId7"/>
    <p:sldId id="279" r:id="rId8"/>
    <p:sldId id="274" r:id="rId9"/>
    <p:sldId id="263" r:id="rId10"/>
    <p:sldId id="264" r:id="rId11"/>
    <p:sldId id="265" r:id="rId12"/>
    <p:sldId id="262" r:id="rId13"/>
    <p:sldId id="269" r:id="rId14"/>
    <p:sldId id="273" r:id="rId15"/>
    <p:sldId id="278" r:id="rId16"/>
    <p:sldId id="267" r:id="rId17"/>
    <p:sldId id="268" r:id="rId18"/>
    <p:sldId id="275" r:id="rId19"/>
    <p:sldId id="270" r:id="rId20"/>
    <p:sldId id="280" r:id="rId21"/>
  </p:sldIdLst>
  <p:sldSz cx="12192000" cy="6858000"/>
  <p:notesSz cx="6858000" cy="9144000"/>
  <p:defaultTextStyle>
    <a:defPPr>
      <a:defRPr lang="it-IT"/>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260"/>
    <a:srgbClr val="FF0066"/>
    <a:srgbClr val="FFFF99"/>
    <a:srgbClr val="15D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48" autoAdjust="0"/>
    <p:restoredTop sz="94333" autoAdjust="0"/>
  </p:normalViewPr>
  <p:slideViewPr>
    <p:cSldViewPr snapToGrid="0">
      <p:cViewPr varScale="1">
        <p:scale>
          <a:sx n="69" d="100"/>
          <a:sy n="69" d="100"/>
        </p:scale>
        <p:origin x="672" y="78"/>
      </p:cViewPr>
      <p:guideLst>
        <p:guide orient="horz" pos="2160"/>
        <p:guide pos="3840"/>
      </p:guideLst>
    </p:cSldViewPr>
  </p:slideViewPr>
  <p:notesTextViewPr>
    <p:cViewPr>
      <p:scale>
        <a:sx n="1" d="1"/>
        <a:sy n="1" d="1"/>
      </p:scale>
      <p:origin x="0" y="0"/>
    </p:cViewPr>
  </p:notesTextViewPr>
  <p:sorterViewPr>
    <p:cViewPr>
      <p:scale>
        <a:sx n="100" d="100"/>
        <a:sy n="100" d="100"/>
      </p:scale>
      <p:origin x="0" y="-5178"/>
    </p:cViewPr>
  </p:sorterViewPr>
  <p:notesViewPr>
    <p:cSldViewPr snapToGrid="0">
      <p:cViewPr varScale="1">
        <p:scale>
          <a:sx n="56" d="100"/>
          <a:sy n="56" d="100"/>
        </p:scale>
        <p:origin x="19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it-IT"/>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913E5A0-6220-43EF-941D-CE19F08C2617}" type="datetimeFigureOut">
              <a:rPr lang="it-IT" smtClean="0"/>
              <a:pPr/>
              <a:t>17/06/2018</a:t>
            </a:fld>
            <a:endParaRPr lang="it-IT"/>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it-IT"/>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it-IT" dirty="0"/>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it-IT"/>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5EDBA910-EE8D-4ADB-81BB-486803E053A6}" type="slidenum">
              <a:rPr lang="it-IT" smtClean="0"/>
              <a:pPr/>
              <a:t>‹#›</a:t>
            </a:fld>
            <a:endParaRPr lang="it-IT"/>
          </a:p>
        </p:txBody>
      </p:sp>
    </p:spTree>
    <p:extLst>
      <p:ext uri="{BB962C8B-B14F-4D97-AF65-F5344CB8AC3E}">
        <p14:creationId xmlns:p14="http://schemas.microsoft.com/office/powerpoint/2010/main" val="1566207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he-IL" dirty="0" smtClean="0"/>
              <a:t>לחץ כדי לערוך סגנון כותרת של תבנית בסיס</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22313129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he-IL" dirty="0"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dirty="0" smtClean="0"/>
              <a:t>ערוך סגנונות טקסט של תבנית בסיס</a:t>
            </a:r>
          </a:p>
        </p:txBody>
      </p:sp>
      <p:sp>
        <p:nvSpPr>
          <p:cNvPr id="5" name="Date Placeholder 4"/>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287375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smtClean="0"/>
              <a:t>ערוך סגנונות טקסט של תבנית בסיס</a:t>
            </a:r>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1203526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e-IL" dirty="0"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dirty="0" smtClean="0"/>
              <a:t>ערוך סגנונות טקסט של תבנית בסיס</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smtClean="0"/>
              <a:t>ערוך סגנונות טקסט של תבנית בסיס</a:t>
            </a:r>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174720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smtClean="0"/>
              <a:t>ערוך סגנונות טקסט של תבנית בסיס</a:t>
            </a:r>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38879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e-IL" dirty="0"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he-IL" dirty="0" smtClean="0"/>
              <a:t>ערוך סגנונות טקסט של תבנית בסיס</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smtClean="0"/>
              <a:t>ערוך סגנונות טקסט של תבנית בסיס</a:t>
            </a:r>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147579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he-IL" dirty="0"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e-IL" dirty="0" smtClean="0"/>
              <a:t>ערוך סגנונות טקסט של תבנית בסיס</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smtClean="0"/>
              <a:t>ערוך סגנונות טקסט של תבנית בסיס</a:t>
            </a:r>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225206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lvl1pPr>
              <a:defRPr/>
            </a:lvl1pPr>
          </a:lstStyle>
          <a:p>
            <a:r>
              <a:rPr lang="he-IL" dirty="0"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3951432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lvl1pPr>
              <a:defRPr/>
            </a:lvl1pPr>
          </a:lstStyle>
          <a:p>
            <a:r>
              <a:rPr lang="he-IL" dirty="0"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284360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lvl1pPr>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p:txBody>
          <a:bodyPr anchor="ctr"/>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12803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smtClean="0"/>
              <a:t>ערוך סגנונות טקסט של תבנית בסיס</a:t>
            </a:r>
          </a:p>
        </p:txBody>
      </p:sp>
      <p:sp>
        <p:nvSpPr>
          <p:cNvPr id="4" name="Date Placeholder 3"/>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404231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lvl1pPr>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5" name="Date Placeholder 4"/>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95889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7" name="Date Placeholder 6"/>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280699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lvl1pPr>
              <a:defRPr/>
            </a:lvl1pPr>
          </a:lstStyle>
          <a:p>
            <a:r>
              <a:rPr lang="he-IL" dirty="0"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24434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136678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lvl1pPr>
              <a:defRPr/>
            </a:lvl1pPr>
            <a:lvl2pPr>
              <a:defRPr/>
            </a:lvl2pPr>
            <a:lvl3pPr>
              <a:defRPr/>
            </a:lvl3pPr>
            <a:lvl4pPr>
              <a:defRPr/>
            </a:lvl4pPr>
            <a:lvl5pPr>
              <a:defRPr/>
            </a:lvl5p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dirty="0" smtClean="0"/>
              <a:t>ערוך סגנונות טקסט של תבנית בסיס</a:t>
            </a:r>
          </a:p>
        </p:txBody>
      </p:sp>
      <p:sp>
        <p:nvSpPr>
          <p:cNvPr id="5" name="Date Placeholder 4"/>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94589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he-IL" dirty="0" smtClean="0"/>
              <a:t>לחץ כדי לערוך סגנון כותרת של תבנית בסיס</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dirty="0" smtClean="0"/>
              <a:t>לחץ על הסמל כדי להוסיף תמונה</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dirty="0" smtClean="0"/>
              <a:t>ערוך סגנונות טקסט של תבנית בסיס</a:t>
            </a:r>
          </a:p>
        </p:txBody>
      </p:sp>
      <p:sp>
        <p:nvSpPr>
          <p:cNvPr id="5" name="Date Placeholder 4"/>
          <p:cNvSpPr>
            <a:spLocks noGrp="1"/>
          </p:cNvSpPr>
          <p:nvPr>
            <p:ph type="dt" sz="half" idx="10"/>
          </p:nvPr>
        </p:nvSpPr>
        <p:spPr/>
        <p:txBody>
          <a:bodyPr/>
          <a:lstStyle/>
          <a:p>
            <a:fld id="{47F43283-9810-48C7-8518-C21758DE939A}" type="datetimeFigureOut">
              <a:rPr lang="it-IT" smtClean="0"/>
              <a:pPr/>
              <a:t>17/06/2018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9E26C57-2E4E-4A04-8D94-F09FAA1E8D38}" type="slidenum">
              <a:rPr lang="it-IT" smtClean="0"/>
              <a:pPr/>
              <a:t>‹#›</a:t>
            </a:fld>
            <a:endParaRPr lang="it-IT"/>
          </a:p>
        </p:txBody>
      </p:sp>
    </p:spTree>
    <p:extLst>
      <p:ext uri="{BB962C8B-B14F-4D97-AF65-F5344CB8AC3E}">
        <p14:creationId xmlns:p14="http://schemas.microsoft.com/office/powerpoint/2010/main" val="253797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he-IL" dirty="0" smtClean="0"/>
              <a:t>ערוך סגנונות טקסט של תבנית בסיס</a:t>
            </a:r>
          </a:p>
          <a:p>
            <a:pPr lvl="1"/>
            <a:r>
              <a:rPr lang="he-IL" dirty="0" smtClean="0"/>
              <a:t>רמה שניה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F43283-9810-48C7-8518-C21758DE939A}" type="datetimeFigureOut">
              <a:rPr lang="it-IT" smtClean="0"/>
              <a:pPr/>
              <a:t>17/06/2018</a:t>
            </a:fld>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E26C57-2E4E-4A04-8D94-F09FAA1E8D38}" type="slidenum">
              <a:rPr lang="it-IT" smtClean="0"/>
              <a:pPr/>
              <a:t>‹#›</a:t>
            </a:fld>
            <a:endParaRPr lang="it-IT"/>
          </a:p>
        </p:txBody>
      </p:sp>
    </p:spTree>
    <p:extLst>
      <p:ext uri="{BB962C8B-B14F-4D97-AF65-F5344CB8AC3E}">
        <p14:creationId xmlns:p14="http://schemas.microsoft.com/office/powerpoint/2010/main" val="14318334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slide" Target="slide12.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it-IT" dirty="0"/>
          </a:p>
        </p:txBody>
      </p:sp>
      <p:sp>
        <p:nvSpPr>
          <p:cNvPr id="12" name="מציין מיקום תוכן 11"/>
          <p:cNvSpPr>
            <a:spLocks noGrp="1"/>
          </p:cNvSpPr>
          <p:nvPr>
            <p:ph idx="1"/>
          </p:nvPr>
        </p:nvSpPr>
        <p:spPr/>
        <p:txBody>
          <a:bodyPr/>
          <a:lstStyle/>
          <a:p>
            <a:endParaRPr lang="it-IT"/>
          </a:p>
        </p:txBody>
      </p:sp>
      <p:pic>
        <p:nvPicPr>
          <p:cNvPr id="3" name="תמונה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6701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61730" y="886692"/>
            <a:ext cx="4923088" cy="5752823"/>
          </a:xfrm>
        </p:spPr>
        <p:txBody>
          <a:bodyPr>
            <a:normAutofit/>
          </a:bodyPr>
          <a:lstStyle/>
          <a:p>
            <a:pPr marL="36576" indent="0" defTabSz="914400">
              <a:spcBef>
                <a:spcPct val="20000"/>
              </a:spcBef>
              <a:spcAft>
                <a:spcPts val="0"/>
              </a:spcAft>
              <a:buClr>
                <a:srgbClr val="6EA0B0"/>
              </a:buClr>
              <a:buSzPct val="80000"/>
              <a:buNone/>
            </a:pPr>
            <a:r>
              <a:rPr lang="it-IT" sz="3200" dirty="0" smtClean="0"/>
              <a:t>Il rap </a:t>
            </a:r>
            <a:r>
              <a:rPr lang="it-IT" sz="3200" dirty="0" smtClean="0"/>
              <a:t>è un componente vocale della cultura hip hop; e consiste di una sequenza di versi molto ritmati basati su  tecniche come rime baciate.</a:t>
            </a:r>
          </a:p>
          <a:p>
            <a:pPr marL="36576" indent="0" defTabSz="914400">
              <a:spcBef>
                <a:spcPct val="20000"/>
              </a:spcBef>
              <a:spcAft>
                <a:spcPts val="0"/>
              </a:spcAft>
              <a:buClr>
                <a:srgbClr val="6EA0B0"/>
              </a:buClr>
              <a:buSzPct val="80000"/>
              <a:buNone/>
            </a:pPr>
            <a:r>
              <a:rPr lang="it-IT" sz="3200" dirty="0" smtClean="0"/>
              <a:t>Questa </a:t>
            </a:r>
            <a:r>
              <a:rPr lang="it-IT" sz="3200" dirty="0" smtClean="0"/>
              <a:t>cultura è, come una trasformazione americana del DJ style.</a:t>
            </a:r>
            <a:br>
              <a:rPr lang="it-IT" sz="3200" dirty="0" smtClean="0"/>
            </a:br>
            <a:endParaRPr lang="it-IT" sz="3200" dirty="0" smtClean="0"/>
          </a:p>
        </p:txBody>
      </p:sp>
      <p:pic>
        <p:nvPicPr>
          <p:cNvPr id="5" name="תמונה 4"/>
          <p:cNvPicPr>
            <a:picLocks noChangeAspect="1"/>
          </p:cNvPicPr>
          <p:nvPr/>
        </p:nvPicPr>
        <p:blipFill>
          <a:blip r:embed="rId2"/>
          <a:stretch>
            <a:fillRect/>
          </a:stretch>
        </p:blipFill>
        <p:spPr>
          <a:xfrm>
            <a:off x="7498152" y="2089896"/>
            <a:ext cx="4433455" cy="7797781"/>
          </a:xfrm>
          <a:prstGeom prst="rect">
            <a:avLst/>
          </a:prstGeom>
        </p:spPr>
      </p:pic>
      <p:sp>
        <p:nvSpPr>
          <p:cNvPr id="7" name="Rettangolo 3"/>
          <p:cNvSpPr/>
          <p:nvPr/>
        </p:nvSpPr>
        <p:spPr>
          <a:xfrm>
            <a:off x="322729" y="3688080"/>
            <a:ext cx="7488832" cy="523220"/>
          </a:xfrm>
          <a:prstGeom prst="rect">
            <a:avLst/>
          </a:prstGeom>
        </p:spPr>
        <p:txBody>
          <a:bodyPr wrap="square">
            <a:spAutoFit/>
          </a:bodyPr>
          <a:lstStyle/>
          <a:p>
            <a:pPr algn="l" rtl="0"/>
            <a:r>
              <a:rPr lang="it-IT" sz="2800" dirty="0" smtClean="0">
                <a:solidFill>
                  <a:srgbClr val="002060"/>
                </a:solidFill>
                <a:latin typeface="Arial"/>
              </a:rPr>
              <a:t> </a:t>
            </a:r>
            <a:endParaRPr lang="it-IT" sz="3200" dirty="0" smtClean="0">
              <a:latin typeface="Arial"/>
            </a:endParaRPr>
          </a:p>
        </p:txBody>
      </p:sp>
      <p:sp>
        <p:nvSpPr>
          <p:cNvPr id="4" name="מלבן 3"/>
          <p:cNvSpPr/>
          <p:nvPr/>
        </p:nvSpPr>
        <p:spPr>
          <a:xfrm>
            <a:off x="913392" y="-500901"/>
            <a:ext cx="1257075" cy="7140416"/>
          </a:xfrm>
          <a:prstGeom prst="rect">
            <a:avLst/>
          </a:prstGeom>
          <a:noFill/>
        </p:spPr>
        <p:txBody>
          <a:bodyPr wrap="none" lIns="91440" tIns="45720" rIns="91440" bIns="45720">
            <a:spAutoFit/>
          </a:bodyPr>
          <a:lstStyle/>
          <a:p>
            <a:pPr algn="ctr"/>
            <a:endPar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it-IT" sz="13800" b="1" dirty="0" smtClean="0">
                <a:ln w="9525">
                  <a:solidFill>
                    <a:schemeClr val="bg1"/>
                  </a:solidFill>
                  <a:prstDash val="solid"/>
                </a:ln>
                <a:solidFill>
                  <a:schemeClr val="accent5">
                    <a:lumMod val="75000"/>
                  </a:schemeClr>
                </a:solidFill>
                <a:effectLst>
                  <a:glow rad="101600">
                    <a:srgbClr val="FFFF00">
                      <a:alpha val="60000"/>
                    </a:srgbClr>
                  </a:glow>
                  <a:outerShdw blurRad="12700" dist="38100" dir="2700000" algn="tl" rotWithShape="0">
                    <a:schemeClr val="accent5">
                      <a:lumMod val="60000"/>
                      <a:lumOff val="40000"/>
                    </a:schemeClr>
                  </a:outerShdw>
                </a:effectLst>
              </a:rPr>
              <a:t>R</a:t>
            </a:r>
          </a:p>
          <a:p>
            <a:pPr algn="ctr"/>
            <a:r>
              <a:rPr lang="it-IT" sz="13800" b="1" dirty="0" smtClean="0">
                <a:ln w="9525">
                  <a:solidFill>
                    <a:schemeClr val="bg1"/>
                  </a:solidFill>
                  <a:prstDash val="solid"/>
                </a:ln>
                <a:solidFill>
                  <a:schemeClr val="accent5">
                    <a:lumMod val="75000"/>
                  </a:schemeClr>
                </a:solidFill>
                <a:effectLst>
                  <a:glow rad="101600">
                    <a:srgbClr val="FFFF00">
                      <a:alpha val="60000"/>
                    </a:srgbClr>
                  </a:glow>
                  <a:outerShdw blurRad="12700" dist="38100" dir="2700000" algn="tl" rotWithShape="0">
                    <a:schemeClr val="accent5">
                      <a:lumMod val="60000"/>
                      <a:lumOff val="40000"/>
                    </a:schemeClr>
                  </a:outerShdw>
                </a:effectLst>
              </a:rPr>
              <a:t>A</a:t>
            </a:r>
          </a:p>
          <a:p>
            <a:pPr algn="ctr"/>
            <a:r>
              <a:rPr lang="it-IT" sz="13800" b="1" dirty="0">
                <a:ln w="9525">
                  <a:solidFill>
                    <a:schemeClr val="bg1"/>
                  </a:solidFill>
                  <a:prstDash val="solid"/>
                </a:ln>
                <a:solidFill>
                  <a:schemeClr val="accent5">
                    <a:lumMod val="75000"/>
                  </a:schemeClr>
                </a:solidFill>
                <a:effectLst>
                  <a:glow rad="101600">
                    <a:srgbClr val="FFFF00">
                      <a:alpha val="60000"/>
                    </a:srgbClr>
                  </a:glow>
                  <a:outerShdw blurRad="12700" dist="38100" dir="2700000" algn="tl" rotWithShape="0">
                    <a:schemeClr val="accent5">
                      <a:lumMod val="60000"/>
                      <a:lumOff val="40000"/>
                    </a:schemeClr>
                  </a:outerShdw>
                </a:effectLst>
              </a:rPr>
              <a:t>P</a:t>
            </a:r>
            <a:endParaRPr lang="he-IL" sz="13800" b="1" dirty="0">
              <a:ln w="9525">
                <a:solidFill>
                  <a:schemeClr val="bg1"/>
                </a:solidFill>
                <a:prstDash val="solid"/>
              </a:ln>
              <a:solidFill>
                <a:schemeClr val="accent5">
                  <a:lumMod val="75000"/>
                </a:schemeClr>
              </a:solidFill>
              <a:effectLst>
                <a:glow rad="101600">
                  <a:srgbClr val="FFFF00">
                    <a:alpha val="60000"/>
                  </a:srgbClr>
                </a:glow>
                <a:outerShdw blurRad="12700" dist="38100" dir="2700000" algn="tl" rotWithShape="0">
                  <a:schemeClr val="accent5">
                    <a:lumMod val="60000"/>
                    <a:lumOff val="40000"/>
                  </a:schemeClr>
                </a:outerShdw>
              </a:effectLst>
            </a:endParaRPr>
          </a:p>
        </p:txBody>
      </p:sp>
      <p:pic>
        <p:nvPicPr>
          <p:cNvPr id="2" name="תמונה 1"/>
          <p:cNvPicPr>
            <a:picLocks noChangeAspect="1"/>
          </p:cNvPicPr>
          <p:nvPr/>
        </p:nvPicPr>
        <p:blipFill rotWithShape="1">
          <a:blip r:embed="rId3"/>
          <a:srcRect t="20822" b="16466"/>
          <a:stretch/>
        </p:blipFill>
        <p:spPr>
          <a:xfrm>
            <a:off x="7659160" y="651164"/>
            <a:ext cx="3964804" cy="11074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2892" y="-319425"/>
            <a:ext cx="10131425" cy="1303867"/>
          </a:xfrm>
        </p:spPr>
        <p:txBody>
          <a:bodyPr>
            <a:normAutofit fontScale="90000"/>
          </a:bodyPr>
          <a:lstStyle/>
          <a:p>
            <a:pPr algn="ctr"/>
            <a:r>
              <a:rPr lang="it-IT" sz="8000" b="1" cap="none" spc="50" dirty="0" smtClean="0">
                <a:ln w="9525" cmpd="sng">
                  <a:solidFill>
                    <a:schemeClr val="accent1"/>
                  </a:solidFill>
                  <a:prstDash val="solid"/>
                </a:ln>
                <a:solidFill>
                  <a:srgbClr val="70AD47">
                    <a:tint val="1000"/>
                  </a:srgbClr>
                </a:solidFill>
                <a:effectLst>
                  <a:glow rad="228600">
                    <a:schemeClr val="accent1">
                      <a:satMod val="175000"/>
                      <a:alpha val="40000"/>
                    </a:schemeClr>
                  </a:glow>
                </a:effectLst>
              </a:rPr>
              <a:t>IL RAP</a:t>
            </a:r>
            <a:endParaRPr lang="it-IT" sz="8000" b="1" cap="none" spc="50" dirty="0">
              <a:ln w="9525" cmpd="sng">
                <a:solidFill>
                  <a:schemeClr val="accent1"/>
                </a:solidFill>
                <a:prstDash val="solid"/>
              </a:ln>
              <a:solidFill>
                <a:srgbClr val="70AD47">
                  <a:tint val="1000"/>
                </a:srgbClr>
              </a:solidFill>
              <a:effectLst>
                <a:glow rad="228600">
                  <a:schemeClr val="accent1">
                    <a:satMod val="175000"/>
                    <a:alpha val="40000"/>
                  </a:schemeClr>
                </a:glow>
              </a:effectLst>
            </a:endParaRPr>
          </a:p>
        </p:txBody>
      </p:sp>
      <p:sp>
        <p:nvSpPr>
          <p:cNvPr id="3" name="Segnaposto contenuto 2"/>
          <p:cNvSpPr>
            <a:spLocks noGrp="1"/>
          </p:cNvSpPr>
          <p:nvPr>
            <p:ph idx="1"/>
          </p:nvPr>
        </p:nvSpPr>
        <p:spPr>
          <a:xfrm>
            <a:off x="1517072" y="4405745"/>
            <a:ext cx="9947564" cy="2373444"/>
          </a:xfrm>
        </p:spPr>
        <p:txBody>
          <a:bodyPr>
            <a:normAutofit fontScale="92500" lnSpcReduction="10000"/>
          </a:bodyPr>
          <a:lstStyle/>
          <a:p>
            <a:pPr marL="0" indent="0">
              <a:buNone/>
            </a:pPr>
            <a:r>
              <a:rPr lang="en-US" sz="2800" dirty="0" smtClean="0"/>
              <a:t>I</a:t>
            </a:r>
            <a:r>
              <a:rPr lang="it-IT" sz="2800" dirty="0" smtClean="0"/>
              <a:t>l rap </a:t>
            </a:r>
            <a:r>
              <a:rPr lang="it-IT" sz="2800" dirty="0" smtClean="0"/>
              <a:t>è </a:t>
            </a:r>
            <a:r>
              <a:rPr lang="it-IT" sz="2800" dirty="0"/>
              <a:t>diventato parte di molte classifiche musicali ed oggi è diffuso in tutto il mondo influenzando vari generi. </a:t>
            </a:r>
            <a:r>
              <a:rPr lang="it-IT" sz="2800" dirty="0" smtClean="0"/>
              <a:t>Negli </a:t>
            </a:r>
            <a:r>
              <a:rPr lang="it-IT" sz="2800" dirty="0"/>
              <a:t>Stati Uniti rimane grande e fortissima la presenza di produzioni.</a:t>
            </a:r>
          </a:p>
          <a:p>
            <a:pPr marL="0" indent="0">
              <a:buNone/>
            </a:pPr>
            <a:r>
              <a:rPr lang="it-IT" sz="2800" dirty="0"/>
              <a:t> Ciò dimostra come il rap sia un fenomeno musicale, ma soprattutto un componente di una cultura oramai legata all'interno del territorio americano. </a:t>
            </a: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8405" r="9641"/>
          <a:stretch/>
        </p:blipFill>
        <p:spPr>
          <a:xfrm>
            <a:off x="8487207" y="744460"/>
            <a:ext cx="3427702" cy="3196001"/>
          </a:xfrm>
          <a:prstGeom prst="rect">
            <a:avLst/>
          </a:prstGeom>
          <a:ln>
            <a:noFill/>
          </a:ln>
          <a:effectLst>
            <a:softEdge rad="112500"/>
          </a:effectLst>
        </p:spPr>
      </p:pic>
      <p:pic>
        <p:nvPicPr>
          <p:cNvPr id="6" name="תמונה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446" y="916514"/>
            <a:ext cx="3410815" cy="3410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תמונה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142" y="332509"/>
            <a:ext cx="5345033" cy="3926891"/>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6482" y="1316181"/>
            <a:ext cx="7139677" cy="3499509"/>
          </a:xfrm>
        </p:spPr>
        <p:txBody>
          <a:bodyPr>
            <a:noAutofit/>
          </a:bodyPr>
          <a:lstStyle/>
          <a:p>
            <a:r>
              <a:rPr lang="it-IT" sz="2000" dirty="0" smtClean="0"/>
              <a:t>IL NOSTRO CORPO  si muove grazie  ALL’AZIONE DEI MUSCOLI  CHE hANNO  due CARATTERISTICHE:</a:t>
            </a:r>
            <a:br>
              <a:rPr lang="it-IT" sz="2000" dirty="0" smtClean="0"/>
            </a:br>
            <a:r>
              <a:rPr lang="it-IT" sz="2000" dirty="0" smtClean="0">
                <a:solidFill>
                  <a:srgbClr val="FFFF00"/>
                </a:solidFill>
              </a:rPr>
              <a:t>CONTRATTILITà  ED ELASTICITà; </a:t>
            </a:r>
            <a:br>
              <a:rPr lang="it-IT" sz="2000" dirty="0" smtClean="0">
                <a:solidFill>
                  <a:srgbClr val="FFFF00"/>
                </a:solidFill>
              </a:rPr>
            </a:br>
            <a:r>
              <a:rPr lang="it-IT" sz="2000" dirty="0" smtClean="0"/>
              <a:t>LA POSSIBILITà DI ACCORCIARE E RITORNATE ALLA </a:t>
            </a:r>
            <a:br>
              <a:rPr lang="it-IT" sz="2000" dirty="0" smtClean="0"/>
            </a:br>
            <a:r>
              <a:rPr lang="it-IT" sz="2000" dirty="0" smtClean="0"/>
              <a:t>FORMA ORIGINARIA.</a:t>
            </a:r>
            <a:br>
              <a:rPr lang="it-IT" sz="2000" dirty="0" smtClean="0"/>
            </a:br>
            <a:r>
              <a:rPr lang="it-IT" sz="2000" dirty="0" smtClean="0"/>
              <a:t/>
            </a:r>
            <a:br>
              <a:rPr lang="it-IT" sz="2000" dirty="0" smtClean="0"/>
            </a:br>
            <a:r>
              <a:rPr lang="it-IT" sz="2000" dirty="0" smtClean="0"/>
              <a:t>Essi ci permettono di muovere il nostro corpo e di compiere delle azioni,  Tra cui il ballo (break dance)</a:t>
            </a:r>
            <a:br>
              <a:rPr lang="it-IT" sz="2000" dirty="0" smtClean="0"/>
            </a:br>
            <a:r>
              <a:rPr lang="it-IT" sz="2000" dirty="0" smtClean="0"/>
              <a:t/>
            </a:r>
            <a:br>
              <a:rPr lang="it-IT" sz="2000" dirty="0" smtClean="0"/>
            </a:br>
            <a:endParaRPr lang="it-IT" dirty="0"/>
          </a:p>
        </p:txBody>
      </p:sp>
      <p:pic>
        <p:nvPicPr>
          <p:cNvPr id="4" name="Segnaposto contenuto 3" descr="posic3a7c3a3o-anatc3b4mica.png"/>
          <p:cNvPicPr>
            <a:picLocks noGrp="1" noChangeAspect="1"/>
          </p:cNvPicPr>
          <p:nvPr>
            <p:ph idx="1"/>
          </p:nvPr>
        </p:nvPicPr>
        <p:blipFill>
          <a:blip r:embed="rId2"/>
          <a:stretch>
            <a:fillRect/>
          </a:stretch>
        </p:blipFill>
        <p:spPr>
          <a:xfrm>
            <a:off x="7947754" y="0"/>
            <a:ext cx="3826934"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eccia a destra 6"/>
          <p:cNvSpPr/>
          <p:nvPr/>
        </p:nvSpPr>
        <p:spPr>
          <a:xfrm rot="21318195">
            <a:off x="7131118" y="1844841"/>
            <a:ext cx="1975922" cy="509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bicipite</a:t>
            </a:r>
            <a:endParaRPr lang="it-IT" dirty="0"/>
          </a:p>
        </p:txBody>
      </p:sp>
      <p:sp>
        <p:nvSpPr>
          <p:cNvPr id="8" name="Freccia a destra 7"/>
          <p:cNvSpPr/>
          <p:nvPr/>
        </p:nvSpPr>
        <p:spPr>
          <a:xfrm>
            <a:off x="6788230" y="3607918"/>
            <a:ext cx="2661698" cy="509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Quadricipite femorale</a:t>
            </a:r>
            <a:endParaRPr lang="it-IT" dirty="0"/>
          </a:p>
        </p:txBody>
      </p:sp>
      <p:sp>
        <p:nvSpPr>
          <p:cNvPr id="9" name="Freccia a destra 8"/>
          <p:cNvSpPr/>
          <p:nvPr/>
        </p:nvSpPr>
        <p:spPr>
          <a:xfrm rot="1128839">
            <a:off x="7758568" y="949508"/>
            <a:ext cx="2081169" cy="447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Grande pettorale</a:t>
            </a:r>
            <a:endParaRPr lang="it-IT" dirty="0"/>
          </a:p>
        </p:txBody>
      </p:sp>
      <p:sp>
        <p:nvSpPr>
          <p:cNvPr id="10" name="Freccia a sinistra 9"/>
          <p:cNvSpPr/>
          <p:nvPr/>
        </p:nvSpPr>
        <p:spPr>
          <a:xfrm>
            <a:off x="9887402" y="2434547"/>
            <a:ext cx="1963711" cy="5246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addominali</a:t>
            </a:r>
            <a:endParaRPr lang="it-IT" dirty="0"/>
          </a:p>
        </p:txBody>
      </p:sp>
      <p:sp>
        <p:nvSpPr>
          <p:cNvPr id="11" name="Freccia a sinistra 10"/>
          <p:cNvSpPr/>
          <p:nvPr/>
        </p:nvSpPr>
        <p:spPr>
          <a:xfrm rot="20408247">
            <a:off x="10453647" y="1155433"/>
            <a:ext cx="1184223" cy="3747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deltoide</a:t>
            </a:r>
            <a:endParaRPr lang="it-IT" dirty="0"/>
          </a:p>
        </p:txBody>
      </p:sp>
      <p:sp>
        <p:nvSpPr>
          <p:cNvPr id="12" name="Freccia a sinistra 11"/>
          <p:cNvSpPr/>
          <p:nvPr/>
        </p:nvSpPr>
        <p:spPr>
          <a:xfrm rot="749130">
            <a:off x="10242450" y="4963226"/>
            <a:ext cx="1484069" cy="494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gemelli</a:t>
            </a:r>
            <a:endParaRPr lang="it-IT" dirty="0"/>
          </a:p>
        </p:txBody>
      </p:sp>
      <p:pic>
        <p:nvPicPr>
          <p:cNvPr id="3" name="תמונה 2"/>
          <p:cNvPicPr>
            <a:picLocks noChangeAspect="1"/>
          </p:cNvPicPr>
          <p:nvPr/>
        </p:nvPicPr>
        <p:blipFill>
          <a:blip r:embed="rId3"/>
          <a:stretch>
            <a:fillRect/>
          </a:stretch>
        </p:blipFill>
        <p:spPr>
          <a:xfrm rot="21600000">
            <a:off x="180109" y="4346433"/>
            <a:ext cx="3622117" cy="4607497"/>
          </a:xfrm>
          <a:prstGeom prst="rect">
            <a:avLst/>
          </a:prstGeom>
        </p:spPr>
      </p:pic>
      <p:pic>
        <p:nvPicPr>
          <p:cNvPr id="14" name="Picture 2" descr="E:\giphy.gif"/>
          <p:cNvPicPr>
            <a:picLocks noChangeAspect="1" noChangeArrowheads="1" noCrop="1"/>
          </p:cNvPicPr>
          <p:nvPr/>
        </p:nvPicPr>
        <p:blipFill>
          <a:blip r:embed="rId4"/>
          <a:srcRect/>
          <a:stretch>
            <a:fillRect/>
          </a:stretch>
        </p:blipFill>
        <p:spPr bwMode="auto">
          <a:xfrm>
            <a:off x="3907301" y="4425119"/>
            <a:ext cx="3924674" cy="22056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מלבן 5"/>
          <p:cNvSpPr/>
          <p:nvPr/>
        </p:nvSpPr>
        <p:spPr>
          <a:xfrm>
            <a:off x="0" y="410703"/>
            <a:ext cx="7309255" cy="1200329"/>
          </a:xfrm>
          <a:prstGeom prst="rect">
            <a:avLst/>
          </a:prstGeom>
        </p:spPr>
        <p:txBody>
          <a:bodyPr wrap="square">
            <a:spAutoFit/>
          </a:bodyPr>
          <a:lstStyle/>
          <a:p>
            <a:r>
              <a:rPr lang="it-IT" sz="3600" b="1" dirty="0">
                <a:ln w="22225">
                  <a:solidFill>
                    <a:schemeClr val="accent2"/>
                  </a:solidFill>
                  <a:prstDash val="solid"/>
                </a:ln>
                <a:solidFill>
                  <a:srgbClr val="002060"/>
                </a:solidFill>
                <a:effectLst>
                  <a:glow rad="101600">
                    <a:srgbClr val="FFC000">
                      <a:alpha val="60000"/>
                    </a:srgbClr>
                  </a:glow>
                </a:effectLst>
              </a:rPr>
              <a:t>A CHE COSA SERVONO I MUSCOLI?</a:t>
            </a:r>
            <a:r>
              <a:rPr lang="it-IT" sz="2800" b="1" dirty="0">
                <a:ln w="22225">
                  <a:solidFill>
                    <a:schemeClr val="accent2"/>
                  </a:solidFill>
                  <a:prstDash val="solid"/>
                </a:ln>
                <a:solidFill>
                  <a:srgbClr val="002060"/>
                </a:solidFill>
                <a:effectLst>
                  <a:glow rad="101600">
                    <a:srgbClr val="FFC000">
                      <a:alpha val="60000"/>
                    </a:srgbClr>
                  </a:glow>
                </a:effectLst>
              </a:rPr>
              <a:t/>
            </a:r>
            <a:br>
              <a:rPr lang="it-IT" sz="2800" b="1" dirty="0">
                <a:ln w="22225">
                  <a:solidFill>
                    <a:schemeClr val="accent2"/>
                  </a:solidFill>
                  <a:prstDash val="solid"/>
                </a:ln>
                <a:solidFill>
                  <a:srgbClr val="002060"/>
                </a:solidFill>
                <a:effectLst>
                  <a:glow rad="101600">
                    <a:srgbClr val="FFC000">
                      <a:alpha val="60000"/>
                    </a:srgbClr>
                  </a:glow>
                </a:effectLst>
              </a:rPr>
            </a:br>
            <a:endParaRPr lang="it-IT" sz="3600" b="1" dirty="0">
              <a:ln w="22225">
                <a:solidFill>
                  <a:schemeClr val="accent2"/>
                </a:solidFill>
                <a:prstDash val="solid"/>
              </a:ln>
              <a:solidFill>
                <a:srgbClr val="002060"/>
              </a:solidFill>
              <a:effectLst>
                <a:glow rad="101600">
                  <a:srgbClr val="FFC000">
                    <a:alpha val="60000"/>
                  </a:srgbClr>
                </a:glo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3618" y="-262648"/>
            <a:ext cx="10131425" cy="927667"/>
          </a:xfrm>
        </p:spPr>
        <p:txBody>
          <a:bodyPr>
            <a:normAutofit fontScale="90000"/>
          </a:bodyPr>
          <a:lstStyle/>
          <a:p>
            <a:pPr algn="ctr"/>
            <a:r>
              <a:rPr lang="it-IT" b="1" cap="none" spc="50" dirty="0" smtClean="0">
                <a:ln w="0"/>
                <a:solidFill>
                  <a:schemeClr val="bg2"/>
                </a:solidFill>
                <a:effectLst>
                  <a:glow rad="101600">
                    <a:srgbClr val="FFFF00">
                      <a:alpha val="60000"/>
                    </a:srgbClr>
                  </a:glow>
                  <a:innerShdw blurRad="63500" dist="50800" dir="13500000">
                    <a:srgbClr val="000000">
                      <a:alpha val="50000"/>
                    </a:srgbClr>
                  </a:innerShdw>
                </a:effectLst>
              </a:rPr>
              <a:t> </a:t>
            </a:r>
            <a:r>
              <a:rPr lang="it-IT" dirty="0" smtClean="0"/>
              <a:t/>
            </a:r>
            <a:br>
              <a:rPr lang="it-IT" dirty="0" smtClean="0"/>
            </a:br>
            <a:r>
              <a:rPr lang="it-IT" sz="4400" b="1" u="sng" cap="none" dirty="0" smtClean="0">
                <a:ln w="9525">
                  <a:solidFill>
                    <a:schemeClr val="bg1"/>
                  </a:solidFill>
                  <a:prstDash val="solid"/>
                </a:ln>
                <a:solidFill>
                  <a:schemeClr val="tx2">
                    <a:lumMod val="25000"/>
                  </a:schemeClr>
                </a:solidFill>
                <a:effectLst>
                  <a:glow rad="101600">
                    <a:srgbClr val="FFFF00">
                      <a:alpha val="60000"/>
                    </a:srgbClr>
                  </a:glow>
                  <a:outerShdw blurRad="12700" dist="38100" dir="2700000" algn="tl" rotWithShape="0">
                    <a:schemeClr val="bg1">
                      <a:lumMod val="50000"/>
                    </a:schemeClr>
                  </a:outerShdw>
                </a:effectLst>
              </a:rPr>
              <a:t>ENERGIA PER LAVORARE </a:t>
            </a:r>
            <a:endParaRPr lang="it-IT" sz="4400" b="1" u="sng" cap="none" dirty="0">
              <a:ln w="9525">
                <a:solidFill>
                  <a:schemeClr val="bg1"/>
                </a:solidFill>
                <a:prstDash val="solid"/>
              </a:ln>
              <a:solidFill>
                <a:schemeClr val="tx2">
                  <a:lumMod val="25000"/>
                </a:schemeClr>
              </a:solidFill>
              <a:effectLst>
                <a:glow rad="101600">
                  <a:srgbClr val="FFFF00">
                    <a:alpha val="60000"/>
                  </a:srgbClr>
                </a:glow>
                <a:outerShdw blurRad="12700" dist="38100" dir="2700000" algn="tl" rotWithShape="0">
                  <a:schemeClr val="bg1">
                    <a:lumMod val="50000"/>
                  </a:schemeClr>
                </a:outerShdw>
              </a:effectLst>
            </a:endParaRPr>
          </a:p>
        </p:txBody>
      </p:sp>
      <p:sp>
        <p:nvSpPr>
          <p:cNvPr id="3" name="Segnaposto contenuto 2"/>
          <p:cNvSpPr>
            <a:spLocks noGrp="1"/>
          </p:cNvSpPr>
          <p:nvPr>
            <p:ph idx="1"/>
          </p:nvPr>
        </p:nvSpPr>
        <p:spPr>
          <a:xfrm>
            <a:off x="184811" y="665019"/>
            <a:ext cx="10551509" cy="5456183"/>
          </a:xfrm>
        </p:spPr>
        <p:txBody>
          <a:bodyPr>
            <a:noAutofit/>
          </a:bodyPr>
          <a:lstStyle/>
          <a:p>
            <a:pPr>
              <a:buNone/>
            </a:pPr>
            <a:r>
              <a:rPr lang="it-IT" dirty="0"/>
              <a:t> </a:t>
            </a:r>
            <a:endParaRPr lang="it-IT" dirty="0" smtClean="0"/>
          </a:p>
          <a:p>
            <a:pPr>
              <a:buNone/>
            </a:pPr>
            <a:endParaRPr lang="it-IT" sz="2000" b="1" dirty="0" smtClean="0"/>
          </a:p>
          <a:p>
            <a:pPr>
              <a:buNone/>
            </a:pPr>
            <a:r>
              <a:rPr lang="it-IT" sz="2000" dirty="0" smtClean="0"/>
              <a:t>L’</a:t>
            </a:r>
            <a:r>
              <a:rPr lang="it-IT" sz="2000" dirty="0" smtClean="0">
                <a:solidFill>
                  <a:srgbClr val="FFFF00"/>
                </a:solidFill>
              </a:rPr>
              <a:t> ATP </a:t>
            </a:r>
            <a:r>
              <a:rPr lang="it-IT" sz="2000" dirty="0" smtClean="0"/>
              <a:t>PERMETTE  IL LAVORO</a:t>
            </a:r>
          </a:p>
          <a:p>
            <a:pPr>
              <a:buNone/>
            </a:pPr>
            <a:r>
              <a:rPr lang="it-IT" sz="2000" dirty="0" smtClean="0"/>
              <a:t>LE MOLECOLE DELL’ATP SI ROMPONO E LIBERANO ENERGIA.</a:t>
            </a:r>
          </a:p>
          <a:p>
            <a:pPr>
              <a:buNone/>
            </a:pPr>
            <a:r>
              <a:rPr lang="it-IT" sz="2000" dirty="0" smtClean="0"/>
              <a:t>L’ ATTIVITA’ REGOLARE  MIGLIORA LA CIRCOLAZIONE </a:t>
            </a:r>
          </a:p>
          <a:p>
            <a:pPr>
              <a:buNone/>
            </a:pPr>
            <a:r>
              <a:rPr lang="it-IT" sz="2000" dirty="0" smtClean="0"/>
              <a:t>SANGUIGNA</a:t>
            </a:r>
            <a:r>
              <a:rPr lang="it-IT" sz="2000" dirty="0"/>
              <a:t> </a:t>
            </a:r>
            <a:r>
              <a:rPr lang="it-IT" sz="2000" dirty="0" smtClean="0"/>
              <a:t>E FACILITA LA RIMOZIONE</a:t>
            </a:r>
          </a:p>
          <a:p>
            <a:pPr>
              <a:buNone/>
            </a:pPr>
            <a:r>
              <a:rPr lang="it-IT" sz="2000" dirty="0" smtClean="0"/>
              <a:t> DELL’ ACIDO LATTICO</a:t>
            </a:r>
          </a:p>
          <a:p>
            <a:pPr>
              <a:buNone/>
            </a:pPr>
            <a:endParaRPr lang="it-IT" sz="2000" dirty="0" smtClean="0"/>
          </a:p>
          <a:p>
            <a:pPr>
              <a:buNone/>
            </a:pPr>
            <a:r>
              <a:rPr lang="it-IT" sz="2400" dirty="0" smtClean="0"/>
              <a:t>I </a:t>
            </a:r>
            <a:r>
              <a:rPr lang="it-IT" sz="2400" dirty="0"/>
              <a:t>MUSCOLI SONO COPERTI DA UN TESSUTO MUSCOLARE </a:t>
            </a:r>
          </a:p>
          <a:p>
            <a:pPr>
              <a:buNone/>
            </a:pPr>
            <a:r>
              <a:rPr lang="it-IT" sz="3600" dirty="0">
                <a:solidFill>
                  <a:srgbClr val="FFFF00"/>
                </a:solidFill>
              </a:rPr>
              <a:t>LISCIO</a:t>
            </a:r>
            <a:r>
              <a:rPr lang="it-IT" sz="3600" dirty="0"/>
              <a:t> PER I MUSCOLI INVOLONTARI E </a:t>
            </a:r>
          </a:p>
          <a:p>
            <a:pPr>
              <a:buNone/>
            </a:pPr>
            <a:r>
              <a:rPr lang="it-IT" sz="3600" dirty="0">
                <a:solidFill>
                  <a:srgbClr val="FFFF00"/>
                </a:solidFill>
              </a:rPr>
              <a:t>STRIATO</a:t>
            </a:r>
            <a:r>
              <a:rPr lang="it-IT" sz="3600" dirty="0"/>
              <a:t> PER I MUSCOLI VOLONTARI</a:t>
            </a:r>
          </a:p>
          <a:p>
            <a:pPr>
              <a:buNone/>
            </a:pPr>
            <a:endParaRPr lang="it-IT" sz="1400" dirty="0"/>
          </a:p>
          <a:p>
            <a:pPr>
              <a:buNone/>
            </a:pPr>
            <a:endParaRPr lang="it-IT" sz="2000" dirty="0"/>
          </a:p>
        </p:txBody>
      </p:sp>
      <p:pic>
        <p:nvPicPr>
          <p:cNvPr id="1027" name="Picture 3" descr="F:\1234567890\muscoliiiii4.jpg">
            <a:hlinkClick r:id="rId2" action="ppaction://hlinksldjump"/>
          </p:cNvPr>
          <p:cNvPicPr>
            <a:picLocks noChangeAspect="1" noChangeArrowheads="1"/>
          </p:cNvPicPr>
          <p:nvPr/>
        </p:nvPicPr>
        <p:blipFill>
          <a:blip r:embed="rId3"/>
          <a:srcRect/>
          <a:stretch>
            <a:fillRect/>
          </a:stretch>
        </p:blipFill>
        <p:spPr bwMode="auto">
          <a:xfrm>
            <a:off x="7523023" y="3560114"/>
            <a:ext cx="4447304" cy="30336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תמונה 3"/>
          <p:cNvPicPr>
            <a:picLocks noChangeAspect="1"/>
          </p:cNvPicPr>
          <p:nvPr/>
        </p:nvPicPr>
        <p:blipFill>
          <a:blip r:embed="rId4"/>
          <a:stretch>
            <a:fillRect/>
          </a:stretch>
        </p:blipFill>
        <p:spPr>
          <a:xfrm>
            <a:off x="6982691" y="947240"/>
            <a:ext cx="3144505" cy="225178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5799" y="0"/>
            <a:ext cx="10131425" cy="886692"/>
          </a:xfrm>
        </p:spPr>
        <p:txBody>
          <a:bodyPr>
            <a:normAutofit/>
          </a:bodyPr>
          <a:lstStyle/>
          <a:p>
            <a:pPr algn="ctr"/>
            <a:r>
              <a:rPr lang="it-IT" b="1" cap="none" dirty="0"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rPr>
              <a:t>GINNASTICA LA DANZA</a:t>
            </a:r>
            <a:endParaRPr lang="it-IT"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מציין מיקום תוכן 2"/>
          <p:cNvSpPr>
            <a:spLocks noGrp="1"/>
          </p:cNvSpPr>
          <p:nvPr>
            <p:ph idx="1"/>
          </p:nvPr>
        </p:nvSpPr>
        <p:spPr>
          <a:xfrm>
            <a:off x="163489" y="785230"/>
            <a:ext cx="12028511" cy="2369128"/>
          </a:xfrm>
        </p:spPr>
        <p:txBody>
          <a:bodyPr>
            <a:normAutofit/>
          </a:bodyPr>
          <a:lstStyle/>
          <a:p>
            <a:pPr marL="0" indent="0"/>
            <a:r>
              <a:rPr lang="it-IT" sz="2600" dirty="0" smtClean="0"/>
              <a:t>LA DANZA È UN’ INSIEME DI MOVIMENTI E DI GESTI ESEGUITI CON IL CORPO SEGUENDO IL SUONO E IL RITMO DI UNA MUSICA ( E ALLO STESSO TEMPO LA COMPLETA).</a:t>
            </a:r>
          </a:p>
          <a:p>
            <a:pPr marL="0" indent="0"/>
            <a:r>
              <a:rPr lang="it-IT" sz="2600" u="sng" dirty="0" smtClean="0"/>
              <a:t>LA DANZA HA LA CAPACITÀ DI TRASMETTERE SENTIMENTI, EMOZIONI E STATI D’ANIMO </a:t>
            </a:r>
          </a:p>
          <a:p>
            <a:pPr marL="0" indent="0">
              <a:buNone/>
            </a:pPr>
            <a:endParaRPr lang="it-IT" sz="2400" dirty="0" smtClean="0"/>
          </a:p>
        </p:txBody>
      </p:sp>
      <p:pic>
        <p:nvPicPr>
          <p:cNvPr id="4" name="תמונה 3"/>
          <p:cNvPicPr>
            <a:picLocks noChangeAspect="1"/>
          </p:cNvPicPr>
          <p:nvPr/>
        </p:nvPicPr>
        <p:blipFill>
          <a:blip r:embed="rId2"/>
          <a:stretch>
            <a:fillRect/>
          </a:stretch>
        </p:blipFill>
        <p:spPr>
          <a:xfrm>
            <a:off x="483131" y="2845074"/>
            <a:ext cx="2897378" cy="7149870"/>
          </a:xfrm>
          <a:prstGeom prst="rect">
            <a:avLst/>
          </a:prstGeom>
        </p:spPr>
      </p:pic>
      <p:pic>
        <p:nvPicPr>
          <p:cNvPr id="5" name="תמונה 4"/>
          <p:cNvPicPr>
            <a:picLocks noChangeAspect="1"/>
          </p:cNvPicPr>
          <p:nvPr/>
        </p:nvPicPr>
        <p:blipFill>
          <a:blip r:embed="rId3"/>
          <a:stretch>
            <a:fillRect/>
          </a:stretch>
        </p:blipFill>
        <p:spPr>
          <a:xfrm>
            <a:off x="3757173" y="3025184"/>
            <a:ext cx="4893042" cy="6428488"/>
          </a:xfrm>
          <a:prstGeom prst="rect">
            <a:avLst/>
          </a:prstGeom>
        </p:spPr>
      </p:pic>
      <p:pic>
        <p:nvPicPr>
          <p:cNvPr id="6" name="תמונה 5"/>
          <p:cNvPicPr>
            <a:picLocks noChangeAspect="1"/>
          </p:cNvPicPr>
          <p:nvPr/>
        </p:nvPicPr>
        <p:blipFill>
          <a:blip r:embed="rId4"/>
          <a:stretch>
            <a:fillRect/>
          </a:stretch>
        </p:blipFill>
        <p:spPr>
          <a:xfrm>
            <a:off x="9181246" y="2795874"/>
            <a:ext cx="2516768" cy="6789888"/>
          </a:xfrm>
          <a:prstGeom prst="rect">
            <a:avLst/>
          </a:prstGeom>
        </p:spPr>
      </p:pic>
    </p:spTree>
    <p:extLst>
      <p:ext uri="{BB962C8B-B14F-4D97-AF65-F5344CB8AC3E}">
        <p14:creationId xmlns:p14="http://schemas.microsoft.com/office/powerpoint/2010/main" val="23201961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חץ ימינה 5"/>
          <p:cNvSpPr/>
          <p:nvPr/>
        </p:nvSpPr>
        <p:spPr>
          <a:xfrm>
            <a:off x="3644147" y="2131164"/>
            <a:ext cx="1607127" cy="342209"/>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כותרת 1"/>
          <p:cNvSpPr>
            <a:spLocks noGrp="1"/>
          </p:cNvSpPr>
          <p:nvPr>
            <p:ph type="title"/>
          </p:nvPr>
        </p:nvSpPr>
        <p:spPr>
          <a:xfrm>
            <a:off x="1159554" y="0"/>
            <a:ext cx="10131425" cy="872836"/>
          </a:xfrm>
        </p:spPr>
        <p:txBody>
          <a:bodyPr>
            <a:normAutofit/>
          </a:bodyPr>
          <a:lstStyle/>
          <a:p>
            <a:pPr algn="ctr"/>
            <a:r>
              <a:rPr lang="it-IT" sz="4400" b="1" cap="none" dirty="0" smtClean="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rPr>
              <a:t>GINNASTICA</a:t>
            </a:r>
            <a:endParaRPr lang="it-IT" sz="4400" b="1" cap="none" dirty="0">
              <a:ln w="6600">
                <a:solidFill>
                  <a:schemeClr val="accent2"/>
                </a:solidFill>
                <a:prstDash val="solid"/>
              </a:ln>
              <a:solidFill>
                <a:srgbClr val="FFFFFF"/>
              </a:solidFill>
              <a:effectLst>
                <a:glow rad="228600">
                  <a:schemeClr val="accent5">
                    <a:satMod val="175000"/>
                    <a:alpha val="40000"/>
                  </a:schemeClr>
                </a:glow>
                <a:outerShdw dist="38100" dir="2700000" algn="tl" rotWithShape="0">
                  <a:schemeClr val="accent2"/>
                </a:outerShdw>
              </a:effectLst>
            </a:endParaRPr>
          </a:p>
        </p:txBody>
      </p:sp>
      <p:sp>
        <p:nvSpPr>
          <p:cNvPr id="3" name="מציין מיקום תוכן 2"/>
          <p:cNvSpPr>
            <a:spLocks noGrp="1"/>
          </p:cNvSpPr>
          <p:nvPr>
            <p:ph idx="1"/>
          </p:nvPr>
        </p:nvSpPr>
        <p:spPr>
          <a:xfrm>
            <a:off x="464455" y="522515"/>
            <a:ext cx="10702635" cy="5246914"/>
          </a:xfrm>
        </p:spPr>
        <p:txBody>
          <a:bodyPr>
            <a:normAutofit/>
          </a:bodyPr>
          <a:lstStyle/>
          <a:p>
            <a:pPr marL="0" indent="0" algn="ctr">
              <a:buNone/>
            </a:pPr>
            <a:r>
              <a:rPr lang="it-IT" sz="2800" dirty="0" smtClean="0"/>
              <a:t>MA COME SI IMPARA LA DANZA? </a:t>
            </a:r>
          </a:p>
          <a:p>
            <a:pPr marL="0" indent="0" algn="ctr">
              <a:buNone/>
            </a:pPr>
            <a:r>
              <a:rPr lang="it-IT" sz="2000" dirty="0" smtClean="0"/>
              <a:t>LA RISPOSTA DIPENDE DA QUALE STILE E DA QUALE TIPO </a:t>
            </a:r>
            <a:r>
              <a:rPr lang="it-IT" sz="2000" dirty="0" err="1" smtClean="0"/>
              <a:t>DI</a:t>
            </a:r>
            <a:r>
              <a:rPr lang="it-IT" sz="2000" dirty="0" smtClean="0"/>
              <a:t>  DANZA SI VUOLE APPRENDERE,</a:t>
            </a:r>
          </a:p>
          <a:p>
            <a:pPr marL="0" indent="0">
              <a:buNone/>
            </a:pPr>
            <a:r>
              <a:rPr lang="it-IT" sz="2000" dirty="0" smtClean="0"/>
              <a:t>PER </a:t>
            </a:r>
            <a:r>
              <a:rPr lang="it-IT" sz="2000" dirty="0"/>
              <a:t>ESEMPIO</a:t>
            </a:r>
            <a:r>
              <a:rPr lang="it-IT" sz="2000" dirty="0" smtClean="0"/>
              <a:t>:</a:t>
            </a:r>
          </a:p>
          <a:p>
            <a:pPr marL="0" indent="0">
              <a:buNone/>
            </a:pPr>
            <a:endParaRPr lang="it-IT" dirty="0"/>
          </a:p>
          <a:p>
            <a:pPr marL="0" indent="0">
              <a:buNone/>
            </a:pPr>
            <a:r>
              <a:rPr lang="it-IT" dirty="0" smtClean="0"/>
              <a:t> E COSÌ PER MOLTI TIPI DI DANZA;</a:t>
            </a:r>
          </a:p>
          <a:p>
            <a:pPr marL="0" indent="0">
              <a:buNone/>
            </a:pPr>
            <a:r>
              <a:rPr lang="it-IT" sz="2000" dirty="0" smtClean="0">
                <a:solidFill>
                  <a:srgbClr val="FFFF00"/>
                </a:solidFill>
              </a:rPr>
              <a:t>MA </a:t>
            </a:r>
            <a:r>
              <a:rPr lang="it-IT" sz="2000" dirty="0">
                <a:solidFill>
                  <a:srgbClr val="FFFF00"/>
                </a:solidFill>
              </a:rPr>
              <a:t>QUELLA CHE A NOI INTERESSA è UNA FORMA Di COMUNICAZIONE CHE L’IMPORTANTE  NON è </a:t>
            </a:r>
            <a:r>
              <a:rPr lang="it-IT" sz="2000" dirty="0" smtClean="0">
                <a:solidFill>
                  <a:srgbClr val="FFFF00"/>
                </a:solidFill>
              </a:rPr>
              <a:t>LA PRECISIONE </a:t>
            </a:r>
            <a:r>
              <a:rPr lang="it-IT" sz="2000" dirty="0">
                <a:solidFill>
                  <a:srgbClr val="FFFF00"/>
                </a:solidFill>
              </a:rPr>
              <a:t>MA </a:t>
            </a:r>
            <a:r>
              <a:rPr lang="it-IT" sz="2000" u="sng" dirty="0">
                <a:solidFill>
                  <a:srgbClr val="FFFF00"/>
                </a:solidFill>
              </a:rPr>
              <a:t>LA FANTASIA E LA CAPACITÀ DI ASCOLTARE LA MUSICA E DI INTERPERTARLA ATTRAVERSO IL CORPO</a:t>
            </a:r>
          </a:p>
          <a:p>
            <a:pPr marL="0" indent="0">
              <a:buNone/>
            </a:pPr>
            <a:r>
              <a:rPr lang="it-IT" sz="2000" dirty="0"/>
              <a:t> </a:t>
            </a:r>
          </a:p>
          <a:p>
            <a:endParaRPr lang="it-IT" dirty="0"/>
          </a:p>
        </p:txBody>
      </p:sp>
      <p:graphicFrame>
        <p:nvGraphicFramePr>
          <p:cNvPr id="4" name="טבלה 3"/>
          <p:cNvGraphicFramePr>
            <a:graphicFrameLocks noGrp="1"/>
          </p:cNvGraphicFramePr>
          <p:nvPr>
            <p:extLst>
              <p:ext uri="{D42A27DB-BD31-4B8C-83A1-F6EECF244321}">
                <p14:modId xmlns:p14="http://schemas.microsoft.com/office/powerpoint/2010/main" val="4014166655"/>
              </p:ext>
            </p:extLst>
          </p:nvPr>
        </p:nvGraphicFramePr>
        <p:xfrm>
          <a:off x="2279909" y="2068286"/>
          <a:ext cx="2596891" cy="478972"/>
        </p:xfrm>
        <a:graphic>
          <a:graphicData uri="http://schemas.openxmlformats.org/drawingml/2006/table">
            <a:tbl>
              <a:tblPr firstRow="1" bandRow="1">
                <a:tableStyleId>{5C22544A-7EE6-4342-B048-85BDC9FD1C3A}</a:tableStyleId>
              </a:tblPr>
              <a:tblGrid>
                <a:gridCol w="2596891">
                  <a:extLst>
                    <a:ext uri="{9D8B030D-6E8A-4147-A177-3AD203B41FA5}">
                      <a16:colId xmlns:a16="http://schemas.microsoft.com/office/drawing/2014/main" val="3165279642"/>
                    </a:ext>
                  </a:extLst>
                </a:gridCol>
              </a:tblGrid>
              <a:tr h="478972">
                <a:tc>
                  <a:txBody>
                    <a:bodyPr/>
                    <a:lstStyle/>
                    <a:p>
                      <a:r>
                        <a:rPr lang="it-IT" sz="2000" dirty="0" smtClean="0"/>
                        <a:t>IL</a:t>
                      </a:r>
                      <a:r>
                        <a:rPr lang="it-IT" sz="2000" baseline="0" dirty="0" smtClean="0"/>
                        <a:t> BALLETTO CLASSICO </a:t>
                      </a:r>
                      <a:endParaRPr lang="it-IT" sz="2000" dirty="0"/>
                    </a:p>
                  </a:txBody>
                  <a:tcPr/>
                </a:tc>
                <a:extLst>
                  <a:ext uri="{0D108BD9-81ED-4DB2-BD59-A6C34878D82A}">
                    <a16:rowId xmlns:a16="http://schemas.microsoft.com/office/drawing/2014/main" val="1977997271"/>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1045042194"/>
              </p:ext>
            </p:extLst>
          </p:nvPr>
        </p:nvGraphicFramePr>
        <p:xfrm>
          <a:off x="7409003" y="2048911"/>
          <a:ext cx="4017244" cy="504997"/>
        </p:xfrm>
        <a:graphic>
          <a:graphicData uri="http://schemas.openxmlformats.org/drawingml/2006/table">
            <a:tbl>
              <a:tblPr firstRow="1" bandRow="1">
                <a:tableStyleId>{5C22544A-7EE6-4342-B048-85BDC9FD1C3A}</a:tableStyleId>
              </a:tblPr>
              <a:tblGrid>
                <a:gridCol w="4017244">
                  <a:extLst>
                    <a:ext uri="{9D8B030D-6E8A-4147-A177-3AD203B41FA5}">
                      <a16:colId xmlns:a16="http://schemas.microsoft.com/office/drawing/2014/main" val="3715192402"/>
                    </a:ext>
                  </a:extLst>
                </a:gridCol>
              </a:tblGrid>
              <a:tr h="504997">
                <a:tc>
                  <a:txBody>
                    <a:bodyPr/>
                    <a:lstStyle/>
                    <a:p>
                      <a:r>
                        <a:rPr lang="it-IT" sz="2000" dirty="0" smtClean="0"/>
                        <a:t>BISOGNIA APPRENDERE LA TECNICA </a:t>
                      </a:r>
                      <a:endParaRPr lang="it-IT" sz="2000" dirty="0"/>
                    </a:p>
                  </a:txBody>
                  <a:tcPr/>
                </a:tc>
                <a:extLst>
                  <a:ext uri="{0D108BD9-81ED-4DB2-BD59-A6C34878D82A}">
                    <a16:rowId xmlns:a16="http://schemas.microsoft.com/office/drawing/2014/main" val="51129845"/>
                  </a:ext>
                </a:extLst>
              </a:tr>
            </a:tbl>
          </a:graphicData>
        </a:graphic>
      </p:graphicFrame>
      <p:pic>
        <p:nvPicPr>
          <p:cNvPr id="7" name="תמונה 6"/>
          <p:cNvPicPr>
            <a:picLocks noChangeAspect="1"/>
          </p:cNvPicPr>
          <p:nvPr/>
        </p:nvPicPr>
        <p:blipFill rotWithShape="1">
          <a:blip r:embed="rId2"/>
          <a:srcRect b="8346"/>
          <a:stretch/>
        </p:blipFill>
        <p:spPr>
          <a:xfrm>
            <a:off x="3153040" y="4164457"/>
            <a:ext cx="4007360" cy="2345200"/>
          </a:xfrm>
          <a:prstGeom prst="rect">
            <a:avLst/>
          </a:prstGeom>
          <a:ln>
            <a:noFill/>
          </a:ln>
          <a:effectLst>
            <a:outerShdw blurRad="190500" algn="tl" rotWithShape="0">
              <a:srgbClr val="000000">
                <a:alpha val="70000"/>
              </a:srgbClr>
            </a:outerShdw>
          </a:effectLst>
        </p:spPr>
      </p:pic>
      <p:pic>
        <p:nvPicPr>
          <p:cNvPr id="8" name="תמונה 7"/>
          <p:cNvPicPr>
            <a:picLocks noChangeAspect="1"/>
          </p:cNvPicPr>
          <p:nvPr/>
        </p:nvPicPr>
        <p:blipFill>
          <a:blip r:embed="rId3"/>
          <a:stretch>
            <a:fillRect/>
          </a:stretch>
        </p:blipFill>
        <p:spPr>
          <a:xfrm>
            <a:off x="7350530" y="3980253"/>
            <a:ext cx="4188315" cy="5093342"/>
          </a:xfrm>
          <a:prstGeom prst="rect">
            <a:avLst/>
          </a:prstGeom>
          <a:ln>
            <a:noFill/>
          </a:ln>
          <a:effectLst>
            <a:softEdge rad="112500"/>
          </a:effectLst>
        </p:spPr>
      </p:pic>
    </p:spTree>
    <p:extLst>
      <p:ext uri="{BB962C8B-B14F-4D97-AF65-F5344CB8AC3E}">
        <p14:creationId xmlns:p14="http://schemas.microsoft.com/office/powerpoint/2010/main" val="144602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1" nodeType="clickEffect">
                                  <p:stCondLst>
                                    <p:cond delay="0"/>
                                  </p:stCondLst>
                                  <p:childTnLst>
                                    <p:animMotion origin="layout" path="M 0 0  L 0.25 0  E" pathEditMode="relative" ptsTypes="">
                                      <p:cBhvr>
                                        <p:cTn id="20" dur="2000" fill="hold"/>
                                        <p:tgtEl>
                                          <p:spTgt spid="6"/>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7122038" y="2890919"/>
            <a:ext cx="4575975" cy="6076489"/>
          </a:xfrm>
          <a:prstGeom prst="rect">
            <a:avLst/>
          </a:prstGeom>
        </p:spPr>
      </p:pic>
      <p:sp>
        <p:nvSpPr>
          <p:cNvPr id="2" name="כותרת 1"/>
          <p:cNvSpPr>
            <a:spLocks noGrp="1"/>
          </p:cNvSpPr>
          <p:nvPr>
            <p:ph type="title"/>
          </p:nvPr>
        </p:nvSpPr>
        <p:spPr>
          <a:xfrm>
            <a:off x="685801" y="204651"/>
            <a:ext cx="10131425" cy="357051"/>
          </a:xfrm>
        </p:spPr>
        <p:txBody>
          <a:bodyPr>
            <a:normAutofit fontScale="90000"/>
          </a:bodyPr>
          <a:lstStyle/>
          <a:p>
            <a:pPr algn="ctr"/>
            <a:r>
              <a:rPr lang="it-IT" b="1" cap="none" dirty="0" smtClean="0">
                <a:ln w="9525">
                  <a:solidFill>
                    <a:schemeClr val="bg1"/>
                  </a:solidFill>
                  <a:prstDash val="solid"/>
                </a:ln>
                <a:solidFill>
                  <a:schemeClr val="accent5"/>
                </a:solidFill>
                <a:effectLst>
                  <a:glow rad="228600">
                    <a:schemeClr val="accent3">
                      <a:satMod val="175000"/>
                      <a:alpha val="40000"/>
                    </a:schemeClr>
                  </a:glow>
                  <a:outerShdw blurRad="12700" dist="38100" dir="2700000" algn="tl" rotWithShape="0">
                    <a:schemeClr val="accent5">
                      <a:lumMod val="60000"/>
                      <a:lumOff val="40000"/>
                    </a:schemeClr>
                  </a:outerShdw>
                </a:effectLst>
              </a:rPr>
              <a:t>TECNOLOGIA DELL’HIP - HOP</a:t>
            </a:r>
            <a:endParaRPr lang="it-IT" b="1" cap="none" dirty="0">
              <a:ln w="9525">
                <a:solidFill>
                  <a:schemeClr val="bg1"/>
                </a:solidFill>
                <a:prstDash val="solid"/>
              </a:ln>
              <a:solidFill>
                <a:schemeClr val="accent5"/>
              </a:solidFill>
              <a:effectLst>
                <a:glow rad="228600">
                  <a:schemeClr val="accent3">
                    <a:satMod val="175000"/>
                    <a:alpha val="40000"/>
                  </a:schemeClr>
                </a:glow>
                <a:outerShdw blurRad="12700" dist="38100" dir="2700000" algn="tl" rotWithShape="0">
                  <a:schemeClr val="accent5">
                    <a:lumMod val="60000"/>
                    <a:lumOff val="40000"/>
                  </a:schemeClr>
                </a:outerShdw>
              </a:effectLst>
            </a:endParaRPr>
          </a:p>
        </p:txBody>
      </p:sp>
      <p:sp>
        <p:nvSpPr>
          <p:cNvPr id="3" name="מציין מיקום תוכן 2"/>
          <p:cNvSpPr>
            <a:spLocks noGrp="1"/>
          </p:cNvSpPr>
          <p:nvPr>
            <p:ph idx="1"/>
          </p:nvPr>
        </p:nvSpPr>
        <p:spPr>
          <a:xfrm>
            <a:off x="157656" y="287469"/>
            <a:ext cx="11524592" cy="3133285"/>
          </a:xfrm>
        </p:spPr>
        <p:txBody>
          <a:bodyPr>
            <a:normAutofit/>
          </a:bodyPr>
          <a:lstStyle/>
          <a:p>
            <a:r>
              <a:rPr lang="it-IT" sz="2400" dirty="0" smtClean="0"/>
              <a:t>L’</a:t>
            </a:r>
            <a:r>
              <a:rPr lang="it-IT" sz="2400" dirty="0" err="1" smtClean="0"/>
              <a:t>Hip</a:t>
            </a:r>
            <a:r>
              <a:rPr lang="it-IT" sz="2400" dirty="0" smtClean="0"/>
              <a:t> Hop si basa musicalmente su vari supporti tecnologici, primo </a:t>
            </a:r>
            <a:r>
              <a:rPr lang="it-IT" sz="2400" dirty="0" smtClean="0">
                <a:ln w="0"/>
                <a:effectLst>
                  <a:outerShdw blurRad="38100" dist="19050" dir="2700000" algn="tl" rotWithShape="0">
                    <a:schemeClr val="dk1">
                      <a:alpha val="40000"/>
                    </a:schemeClr>
                  </a:outerShdw>
                </a:effectLst>
              </a:rPr>
              <a:t>fra </a:t>
            </a:r>
            <a:r>
              <a:rPr lang="it-IT" sz="2400" dirty="0" smtClean="0"/>
              <a:t>tutti il </a:t>
            </a:r>
            <a:r>
              <a:rPr lang="it-IT" sz="2400" u="sng" dirty="0" smtClean="0"/>
              <a:t>GIRADISCHI: </a:t>
            </a:r>
            <a:r>
              <a:rPr lang="it-IT" sz="2400" dirty="0" smtClean="0"/>
              <a:t>esso è stato infatti usato più volte come simbolo di questo genere musicale e tuttora il movimento </a:t>
            </a:r>
            <a:r>
              <a:rPr lang="it-IT" sz="2400" dirty="0" err="1" smtClean="0"/>
              <a:t>Hip</a:t>
            </a:r>
            <a:r>
              <a:rPr lang="it-IT" sz="2400" dirty="0" smtClean="0"/>
              <a:t> Hop riconosce nel vinile il miglior supporto per ascoltare musica. </a:t>
            </a:r>
          </a:p>
          <a:p>
            <a:r>
              <a:rPr lang="it-IT" sz="2400" dirty="0" smtClean="0"/>
              <a:t>Le origini del </a:t>
            </a:r>
            <a:r>
              <a:rPr lang="it-IT" sz="2400" dirty="0" err="1" smtClean="0"/>
              <a:t>DJing</a:t>
            </a:r>
            <a:r>
              <a:rPr lang="it-IT" sz="2400" dirty="0" smtClean="0"/>
              <a:t> ci portano infatti al 1973, quando </a:t>
            </a:r>
            <a:r>
              <a:rPr lang="it-IT" sz="2400" dirty="0" err="1" smtClean="0"/>
              <a:t>Kool</a:t>
            </a:r>
            <a:r>
              <a:rPr lang="it-IT" sz="2400" dirty="0" smtClean="0"/>
              <a:t> </a:t>
            </a:r>
            <a:r>
              <a:rPr lang="it-IT" sz="2400" dirty="0" err="1" smtClean="0"/>
              <a:t>Herc</a:t>
            </a:r>
            <a:r>
              <a:rPr lang="it-IT" sz="2400" dirty="0" smtClean="0"/>
              <a:t> iniziò a sperimentare all’interno dei block party una nuova tecnica rivoluzionaria, il “break beat”</a:t>
            </a:r>
            <a:endParaRPr lang="it-IT" sz="2400" dirty="0"/>
          </a:p>
        </p:txBody>
      </p:sp>
      <p:pic>
        <p:nvPicPr>
          <p:cNvPr id="6" name="תמונה 5"/>
          <p:cNvPicPr>
            <a:picLocks noChangeAspect="1"/>
          </p:cNvPicPr>
          <p:nvPr/>
        </p:nvPicPr>
        <p:blipFill>
          <a:blip r:embed="rId3"/>
          <a:stretch>
            <a:fillRect/>
          </a:stretch>
        </p:blipFill>
        <p:spPr>
          <a:xfrm>
            <a:off x="3365336" y="3845516"/>
            <a:ext cx="2157149" cy="1335140"/>
          </a:xfrm>
          <a:prstGeom prst="rect">
            <a:avLst/>
          </a:prstGeom>
        </p:spPr>
      </p:pic>
      <p:sp>
        <p:nvSpPr>
          <p:cNvPr id="8" name="כותרת 1"/>
          <p:cNvSpPr txBox="1">
            <a:spLocks/>
          </p:cNvSpPr>
          <p:nvPr/>
        </p:nvSpPr>
        <p:spPr>
          <a:xfrm>
            <a:off x="371963" y="6335485"/>
            <a:ext cx="4173761" cy="522515"/>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cap="none" spc="50" dirty="0" smtClean="0">
                <a:ln w="9525" cmpd="sng">
                  <a:solidFill>
                    <a:schemeClr val="accent1"/>
                  </a:solidFill>
                  <a:prstDash val="solid"/>
                </a:ln>
                <a:solidFill>
                  <a:srgbClr val="70AD47">
                    <a:tint val="1000"/>
                  </a:srgbClr>
                </a:solidFill>
                <a:effectLst>
                  <a:glow rad="228600">
                    <a:schemeClr val="accent1">
                      <a:satMod val="175000"/>
                      <a:alpha val="40000"/>
                    </a:schemeClr>
                  </a:glow>
                </a:effectLst>
              </a:rPr>
              <a:t>PRIMA</a:t>
            </a:r>
            <a:endParaRPr lang="it-IT" sz="5400" b="1" cap="none" spc="50" dirty="0">
              <a:ln w="9525" cmpd="sng">
                <a:solidFill>
                  <a:schemeClr val="accent1"/>
                </a:solidFill>
                <a:prstDash val="solid"/>
              </a:ln>
              <a:solidFill>
                <a:srgbClr val="70AD47">
                  <a:tint val="1000"/>
                </a:srgbClr>
              </a:solidFill>
              <a:effectLst>
                <a:glow rad="228600">
                  <a:schemeClr val="accent1">
                    <a:satMod val="175000"/>
                    <a:alpha val="40000"/>
                  </a:schemeClr>
                </a:glow>
              </a:effectLst>
            </a:endParaRPr>
          </a:p>
        </p:txBody>
      </p:sp>
      <p:sp>
        <p:nvSpPr>
          <p:cNvPr id="9" name="כותרת 1"/>
          <p:cNvSpPr txBox="1">
            <a:spLocks/>
          </p:cNvSpPr>
          <p:nvPr/>
        </p:nvSpPr>
        <p:spPr>
          <a:xfrm>
            <a:off x="7524252" y="6062216"/>
            <a:ext cx="4173761" cy="522515"/>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cap="none" spc="50" dirty="0" smtClean="0">
                <a:ln w="9525" cmpd="sng">
                  <a:solidFill>
                    <a:schemeClr val="accent1"/>
                  </a:solidFill>
                  <a:prstDash val="solid"/>
                </a:ln>
                <a:solidFill>
                  <a:srgbClr val="70AD47">
                    <a:tint val="1000"/>
                  </a:srgbClr>
                </a:solidFill>
                <a:effectLst>
                  <a:glow rad="228600">
                    <a:schemeClr val="accent1">
                      <a:satMod val="175000"/>
                      <a:alpha val="40000"/>
                    </a:schemeClr>
                  </a:glow>
                </a:effectLst>
              </a:rPr>
              <a:t>DOPO</a:t>
            </a:r>
            <a:endParaRPr lang="it-IT" sz="5400" b="1" cap="none" spc="50" dirty="0">
              <a:ln w="9525" cmpd="sng">
                <a:solidFill>
                  <a:schemeClr val="accent1"/>
                </a:solidFill>
                <a:prstDash val="solid"/>
              </a:ln>
              <a:solidFill>
                <a:srgbClr val="70AD47">
                  <a:tint val="1000"/>
                </a:srgbClr>
              </a:solidFill>
              <a:effectLst>
                <a:glow rad="228600">
                  <a:schemeClr val="accent1">
                    <a:satMod val="175000"/>
                    <a:alpha val="40000"/>
                  </a:schemeClr>
                </a:glow>
              </a:effectLst>
            </a:endParaRPr>
          </a:p>
        </p:txBody>
      </p:sp>
      <p:pic>
        <p:nvPicPr>
          <p:cNvPr id="5" name="תמונה 4"/>
          <p:cNvPicPr>
            <a:picLocks noChangeAspect="1"/>
          </p:cNvPicPr>
          <p:nvPr/>
        </p:nvPicPr>
        <p:blipFill>
          <a:blip r:embed="rId4"/>
          <a:stretch>
            <a:fillRect/>
          </a:stretch>
        </p:blipFill>
        <p:spPr>
          <a:xfrm>
            <a:off x="-119188" y="2878326"/>
            <a:ext cx="5156061" cy="3457159"/>
          </a:xfrm>
          <a:prstGeom prst="rect">
            <a:avLst/>
          </a:prstGeom>
        </p:spPr>
      </p:pic>
    </p:spTree>
    <p:extLst>
      <p:ext uri="{BB962C8B-B14F-4D97-AF65-F5344CB8AC3E}">
        <p14:creationId xmlns:p14="http://schemas.microsoft.com/office/powerpoint/2010/main" val="40321366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38052" y="126274"/>
            <a:ext cx="10131425" cy="892629"/>
          </a:xfrm>
        </p:spPr>
        <p:txBody>
          <a:bodyPr>
            <a:noAutofit/>
          </a:bodyPr>
          <a:lstStyle/>
          <a:p>
            <a:pPr algn="ctr"/>
            <a:r>
              <a:rPr lang="it-IT"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TECNOLOGIA </a:t>
            </a:r>
            <a:endPar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מציין מיקום תוכן 2"/>
          <p:cNvSpPr>
            <a:spLocks noGrp="1"/>
          </p:cNvSpPr>
          <p:nvPr>
            <p:ph idx="1"/>
          </p:nvPr>
        </p:nvSpPr>
        <p:spPr>
          <a:xfrm>
            <a:off x="983573" y="277091"/>
            <a:ext cx="10131425" cy="3713018"/>
          </a:xfrm>
        </p:spPr>
        <p:txBody>
          <a:bodyPr>
            <a:normAutofit/>
          </a:bodyPr>
          <a:lstStyle/>
          <a:p>
            <a:pPr marL="0" indent="0">
              <a:buNone/>
            </a:pPr>
            <a:r>
              <a:rPr lang="it-IT" sz="2800" dirty="0" smtClean="0"/>
              <a:t>la produzione Hip- Hop usa macchine e dall’avvento dei computer si sta spostando tutto in digitale, anche se tuttora la gran parte dei DJ Hip- Hop sono fedeli alle radici del genere continuando a basarsi sui vinili e sui campionatori l’effetto reso da uno strumento musicale suonato da un essere umano </a:t>
            </a:r>
          </a:p>
          <a:p>
            <a:pPr marL="0" indent="0">
              <a:buNone/>
            </a:pPr>
            <a:endParaRPr lang="it-IT" sz="2400" dirty="0"/>
          </a:p>
        </p:txBody>
      </p:sp>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11963" t="-1" r="9950" b="7758"/>
          <a:stretch/>
        </p:blipFill>
        <p:spPr>
          <a:xfrm>
            <a:off x="290945" y="3372846"/>
            <a:ext cx="4333109" cy="27155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298" y="3331243"/>
            <a:ext cx="4025335" cy="25816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575" y="4169249"/>
            <a:ext cx="2806202" cy="16493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17570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2716" y="0"/>
            <a:ext cx="10131425" cy="1456267"/>
          </a:xfrm>
        </p:spPr>
        <p:txBody>
          <a:bodyPr>
            <a:normAutofit/>
          </a:bodyPr>
          <a:lstStyle/>
          <a:p>
            <a:pPr algn="ctr"/>
            <a:r>
              <a:rPr lang="it-IT" sz="44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rPr>
              <a:t>LA MUSICA CHASIDDICA</a:t>
            </a:r>
            <a:endParaRPr lang="it-IT" sz="4400"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5">
                    <a:satMod val="175000"/>
                    <a:alpha val="40000"/>
                  </a:schemeClr>
                </a:glow>
                <a:outerShdw blurRad="50800" dist="40000" dir="5400000" algn="tl" rotWithShape="0">
                  <a:srgbClr val="000000">
                    <a:shade val="5000"/>
                    <a:satMod val="120000"/>
                    <a:alpha val="33000"/>
                  </a:srgbClr>
                </a:outerShdw>
              </a:effectLst>
            </a:endParaRPr>
          </a:p>
        </p:txBody>
      </p:sp>
      <p:sp>
        <p:nvSpPr>
          <p:cNvPr id="3" name="מציין מיקום תוכן 2"/>
          <p:cNvSpPr>
            <a:spLocks noGrp="1"/>
          </p:cNvSpPr>
          <p:nvPr>
            <p:ph idx="1"/>
          </p:nvPr>
        </p:nvSpPr>
        <p:spPr>
          <a:xfrm>
            <a:off x="311727" y="1027529"/>
            <a:ext cx="10131425" cy="3219641"/>
          </a:xfrm>
        </p:spPr>
        <p:txBody>
          <a:bodyPr>
            <a:normAutofit lnSpcReduction="10000"/>
          </a:bodyPr>
          <a:lstStyle/>
          <a:p>
            <a:pPr marL="0" indent="0">
              <a:buNone/>
            </a:pPr>
            <a:r>
              <a:rPr lang="it-IT" dirty="0" smtClean="0"/>
              <a:t>NELLA NOSTRA TRADIZIONE LA FELICITA HA UNA GRANDISSIMA IMPORTANZA; OVVERO </a:t>
            </a:r>
            <a:r>
              <a:rPr lang="it-IT" dirty="0" smtClean="0">
                <a:solidFill>
                  <a:srgbClr val="FFFF00"/>
                </a:solidFill>
              </a:rPr>
              <a:t>TRASMETTERLA  AL PROSSIMO</a:t>
            </a:r>
            <a:r>
              <a:rPr lang="it-IT" dirty="0" smtClean="0"/>
              <a:t>.</a:t>
            </a:r>
          </a:p>
          <a:p>
            <a:pPr marL="0" indent="0">
              <a:buNone/>
            </a:pPr>
            <a:r>
              <a:rPr lang="it-IT" dirty="0" smtClean="0"/>
              <a:t>LO </a:t>
            </a:r>
            <a:r>
              <a:rPr lang="it-IT" dirty="0"/>
              <a:t>SCOPO DELLA MUSICA CHASSIDDIKA EBRAICA (CHE PUO ESSERE CON PAROLE O SENZA)è DI ELEVARE LA PERSONA IN MODO </a:t>
            </a:r>
            <a:r>
              <a:rPr lang="it-IT" dirty="0" smtClean="0"/>
              <a:t>SPIRITUALE</a:t>
            </a:r>
            <a:endParaRPr lang="it-IT" dirty="0" smtClean="0"/>
          </a:p>
          <a:p>
            <a:pPr marL="0" indent="0">
              <a:buNone/>
            </a:pPr>
            <a:r>
              <a:rPr lang="it-IT" dirty="0" smtClean="0"/>
              <a:t>C’E UN DETTO CHE DICE: </a:t>
            </a:r>
            <a:r>
              <a:rPr lang="it-IT" dirty="0" smtClean="0"/>
              <a:t>«</a:t>
            </a:r>
            <a:r>
              <a:rPr lang="it-IT" dirty="0" smtClean="0"/>
              <a:t> </a:t>
            </a:r>
            <a:r>
              <a:rPr lang="it-IT" dirty="0" smtClean="0"/>
              <a:t>MITZVA GDOLA LIHIOT BESIMCHA TAMID </a:t>
            </a:r>
            <a:r>
              <a:rPr lang="it-IT" dirty="0" smtClean="0"/>
              <a:t>« :è UNA BUONA ZIONE ESSERE SEMPRE IN FELICITà</a:t>
            </a:r>
            <a:endParaRPr lang="it-IT" dirty="0"/>
          </a:p>
          <a:p>
            <a:pPr marL="0" indent="0">
              <a:buNone/>
            </a:pPr>
            <a:r>
              <a:rPr lang="it-IT" dirty="0"/>
              <a:t>È SCRITTO CHE CIASCUNO DI NOI DEVE CERCARE SEMPRE DI ARRIVARE AD ESSERE IN </a:t>
            </a:r>
            <a:r>
              <a:rPr lang="it-IT" dirty="0" smtClean="0"/>
              <a:t>FELICITà.</a:t>
            </a:r>
            <a:endParaRPr lang="it-IT" dirty="0"/>
          </a:p>
          <a:p>
            <a:pPr marL="0" indent="0">
              <a:buNone/>
            </a:pPr>
            <a:r>
              <a:rPr lang="it-IT" dirty="0"/>
              <a:t>LA MUSICA HA IL RUOLO DI PORTRE LA PERSONA </a:t>
            </a:r>
            <a:r>
              <a:rPr lang="it-IT" dirty="0" smtClean="0"/>
              <a:t>A </a:t>
            </a:r>
            <a:r>
              <a:rPr lang="it-IT" dirty="0"/>
              <a:t>SENTIRSI GIOIOSO </a:t>
            </a:r>
          </a:p>
          <a:p>
            <a:pPr marL="0" indent="0">
              <a:buNone/>
            </a:pPr>
            <a:r>
              <a:rPr lang="it-IT" dirty="0" smtClean="0"/>
              <a:t>OGGI </a:t>
            </a:r>
            <a:r>
              <a:rPr lang="it-IT" dirty="0"/>
              <a:t>COME OGGI SI SA CHE LA GIOIA PUO GUARIRE I MALATI </a:t>
            </a:r>
          </a:p>
          <a:p>
            <a:pPr marL="0" indent="0">
              <a:buNone/>
            </a:pPr>
            <a:endParaRPr lang="it-IT"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491" y="4011714"/>
            <a:ext cx="4707168" cy="2636014"/>
          </a:xfrm>
          <a:prstGeom prst="rect">
            <a:avLst/>
          </a:prstGeom>
          <a:ln>
            <a:noFill/>
          </a:ln>
          <a:effectLst>
            <a:softEdge rad="112500"/>
          </a:effectLst>
        </p:spPr>
      </p:pic>
      <p:pic>
        <p:nvPicPr>
          <p:cNvPr id="6" name="תמונה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041" y="3398892"/>
            <a:ext cx="4808100" cy="3228866"/>
          </a:xfrm>
          <a:prstGeom prst="rect">
            <a:avLst/>
          </a:prstGeom>
          <a:ln>
            <a:noFill/>
          </a:ln>
          <a:effectLst>
            <a:softEdge rad="112500"/>
          </a:effectLst>
        </p:spPr>
      </p:pic>
    </p:spTree>
    <p:extLst>
      <p:ext uri="{BB962C8B-B14F-4D97-AF65-F5344CB8AC3E}">
        <p14:creationId xmlns:p14="http://schemas.microsoft.com/office/powerpoint/2010/main" val="1868044531"/>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hlinkClick r:id="rId2" action="ppaction://hlinksldjump"/>
          </p:cNvPr>
          <p:cNvPicPr>
            <a:picLocks noGrp="1" noChangeAspect="1"/>
          </p:cNvPicPr>
          <p:nvPr>
            <p:ph idx="1"/>
          </p:nvPr>
        </p:nvPicPr>
        <p:blipFill>
          <a:blip r:embed="rId3"/>
          <a:stretch>
            <a:fillRect/>
          </a:stretch>
        </p:blipFill>
        <p:spPr>
          <a:xfrm>
            <a:off x="6811628" y="2772760"/>
            <a:ext cx="5017803" cy="6259114"/>
          </a:xfrm>
          <a:prstGeom prst="rect">
            <a:avLst/>
          </a:prstGeom>
        </p:spPr>
      </p:pic>
      <p:sp>
        <p:nvSpPr>
          <p:cNvPr id="5" name="כותרת 1"/>
          <p:cNvSpPr txBox="1">
            <a:spLocks/>
          </p:cNvSpPr>
          <p:nvPr/>
        </p:nvSpPr>
        <p:spPr>
          <a:xfrm>
            <a:off x="3796759" y="346165"/>
            <a:ext cx="4173761" cy="522515"/>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cap="none" spc="50" dirty="0" smtClean="0">
                <a:ln w="9525" cmpd="sng">
                  <a:solidFill>
                    <a:schemeClr val="accent1"/>
                  </a:solidFill>
                  <a:prstDash val="solid"/>
                </a:ln>
                <a:solidFill>
                  <a:srgbClr val="70AD47">
                    <a:tint val="1000"/>
                  </a:srgbClr>
                </a:solidFill>
                <a:effectLst>
                  <a:glow rad="228600">
                    <a:schemeClr val="accent1">
                      <a:satMod val="175000"/>
                      <a:alpha val="40000"/>
                    </a:schemeClr>
                  </a:glow>
                </a:effectLst>
              </a:rPr>
              <a:t>I GRAFFITI</a:t>
            </a:r>
            <a:endParaRPr lang="it-IT" sz="5400" b="1" cap="none" spc="50" dirty="0">
              <a:ln w="9525" cmpd="sng">
                <a:solidFill>
                  <a:schemeClr val="accent1"/>
                </a:solidFill>
                <a:prstDash val="solid"/>
              </a:ln>
              <a:solidFill>
                <a:srgbClr val="70AD47">
                  <a:tint val="1000"/>
                </a:srgbClr>
              </a:solidFill>
              <a:effectLst>
                <a:glow rad="228600">
                  <a:schemeClr val="accent1">
                    <a:satMod val="175000"/>
                    <a:alpha val="40000"/>
                  </a:schemeClr>
                </a:glow>
              </a:effectLst>
            </a:endParaRPr>
          </a:p>
        </p:txBody>
      </p:sp>
      <p:pic>
        <p:nvPicPr>
          <p:cNvPr id="6" name="תמונה 5"/>
          <p:cNvPicPr>
            <a:picLocks noChangeAspect="1"/>
          </p:cNvPicPr>
          <p:nvPr/>
        </p:nvPicPr>
        <p:blipFill rotWithShape="1">
          <a:blip r:embed="rId4">
            <a:extLst>
              <a:ext uri="{28A0092B-C50C-407E-A947-70E740481C1C}">
                <a14:useLocalDpi xmlns:a14="http://schemas.microsoft.com/office/drawing/2010/main" val="0"/>
              </a:ext>
            </a:extLst>
          </a:blip>
          <a:srcRect l="10593" r="15961" b="8515"/>
          <a:stretch/>
        </p:blipFill>
        <p:spPr>
          <a:xfrm>
            <a:off x="3428084" y="3039426"/>
            <a:ext cx="2803210" cy="2245433"/>
          </a:xfrm>
          <a:prstGeom prst="rect">
            <a:avLst/>
          </a:prstGeom>
          <a:ln>
            <a:noFill/>
          </a:ln>
          <a:effectLst>
            <a:softEdge rad="112500"/>
          </a:effectLst>
        </p:spPr>
      </p:pic>
      <p:pic>
        <p:nvPicPr>
          <p:cNvPr id="8" name="תמונה 7"/>
          <p:cNvPicPr>
            <a:picLocks noChangeAspect="1"/>
          </p:cNvPicPr>
          <p:nvPr/>
        </p:nvPicPr>
        <p:blipFill rotWithShape="1">
          <a:blip r:embed="rId5">
            <a:extLst>
              <a:ext uri="{28A0092B-C50C-407E-A947-70E740481C1C}">
                <a14:useLocalDpi xmlns:a14="http://schemas.microsoft.com/office/drawing/2010/main" val="0"/>
              </a:ext>
            </a:extLst>
          </a:blip>
          <a:srcRect l="4094" t="-1339" r="-1989" b="1339"/>
          <a:stretch/>
        </p:blipFill>
        <p:spPr>
          <a:xfrm>
            <a:off x="4913812" y="4638573"/>
            <a:ext cx="2925769" cy="2219427"/>
          </a:xfrm>
          <a:prstGeom prst="rect">
            <a:avLst/>
          </a:prstGeom>
          <a:ln>
            <a:noFill/>
          </a:ln>
          <a:effectLst>
            <a:softEdge rad="112500"/>
          </a:effectLst>
        </p:spPr>
      </p:pic>
      <p:sp>
        <p:nvSpPr>
          <p:cNvPr id="2" name="כותרת 1"/>
          <p:cNvSpPr>
            <a:spLocks noGrp="1"/>
          </p:cNvSpPr>
          <p:nvPr>
            <p:ph type="title"/>
          </p:nvPr>
        </p:nvSpPr>
        <p:spPr>
          <a:xfrm>
            <a:off x="0" y="997126"/>
            <a:ext cx="10584873" cy="1775634"/>
          </a:xfrm>
        </p:spPr>
        <p:txBody>
          <a:bodyPr>
            <a:noAutofit/>
          </a:bodyPr>
          <a:lstStyle/>
          <a:p>
            <a:r>
              <a:rPr lang="it-IT" sz="1800" cap="none" dirty="0" smtClean="0"/>
              <a:t>Il GRAFFITISMO COMINCIÒ COME ARTE DI STRADA AD ESCLUSIVO UTILIZZO DEI GIOVANI NEWYORCHESI DI COLORE; IN UN SECONDO MOMENTO DIVENNE STRUMENTO DI COMUNICAZIONE DEI CONCETTI ANARCHICI DEI GRUPPI PUNK.  </a:t>
            </a:r>
            <a:br>
              <a:rPr lang="it-IT" sz="1800" cap="none" dirty="0" smtClean="0"/>
            </a:br>
            <a:r>
              <a:rPr lang="it-IT" sz="1800" cap="none" dirty="0" smtClean="0"/>
              <a:t>A PARTIRE DAL 1973 IL GRAFFITISMO DIVENTA UN VERO E PROPRIO MOVIMENTO ARTISTICO QUANDO VIENE A FONDARSI IL PRIMO GRUPPO DI ARTISTI GRAFFITISTI: united graffiti artists</a:t>
            </a:r>
            <a:endParaRPr lang="it-IT" sz="1800" cap="none" dirty="0"/>
          </a:p>
        </p:txBody>
      </p:sp>
      <p:pic>
        <p:nvPicPr>
          <p:cNvPr id="7" name="תמונה 6"/>
          <p:cNvPicPr>
            <a:picLocks noChangeAspect="1"/>
          </p:cNvPicPr>
          <p:nvPr/>
        </p:nvPicPr>
        <p:blipFill rotWithShape="1">
          <a:blip r:embed="rId6">
            <a:extLst>
              <a:ext uri="{28A0092B-C50C-407E-A947-70E740481C1C}">
                <a14:useLocalDpi xmlns:a14="http://schemas.microsoft.com/office/drawing/2010/main" val="0"/>
              </a:ext>
            </a:extLst>
          </a:blip>
          <a:srcRect l="-614" t="-3306" r="19927" b="3306"/>
          <a:stretch/>
        </p:blipFill>
        <p:spPr>
          <a:xfrm>
            <a:off x="-412412" y="3080139"/>
            <a:ext cx="3045721" cy="2102394"/>
          </a:xfrm>
          <a:prstGeom prst="rect">
            <a:avLst/>
          </a:prstGeom>
          <a:ln>
            <a:noFill/>
          </a:ln>
          <a:effectLst>
            <a:softEdge rad="112500"/>
          </a:effectLst>
        </p:spPr>
      </p:pic>
      <p:pic>
        <p:nvPicPr>
          <p:cNvPr id="9" name="Immagine 8" descr="585.jpg"/>
          <p:cNvPicPr>
            <a:picLocks noChangeAspect="1"/>
          </p:cNvPicPr>
          <p:nvPr/>
        </p:nvPicPr>
        <p:blipFill>
          <a:blip r:embed="rId7"/>
          <a:srcRect l="19959" r="20481" b="-343"/>
          <a:stretch>
            <a:fillRect/>
          </a:stretch>
        </p:blipFill>
        <p:spPr>
          <a:xfrm>
            <a:off x="1744202" y="4241015"/>
            <a:ext cx="2003464" cy="24235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995394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rot="21024437">
            <a:off x="4348546" y="1446491"/>
            <a:ext cx="7503020" cy="5156020"/>
          </a:xfrm>
          <a:prstGeom prst="rect">
            <a:avLst/>
          </a:prstGeom>
          <a:solidFill>
            <a:srgbClr val="FFFFFF">
              <a:shade val="85000"/>
            </a:srgbClr>
          </a:solidFill>
          <a:ln w="190500" cap="sq">
            <a:solidFill>
              <a:srgbClr val="FFFFFF"/>
            </a:solidFill>
            <a:miter lim="800000"/>
          </a:ln>
          <a:effectLst>
            <a:glow rad="431800">
              <a:srgbClr val="FFFF00"/>
            </a:glow>
            <a:outerShdw blurRad="65000" dist="50800" dir="12900000" kx="195000" ky="145000" algn="tl" rotWithShape="0">
              <a:srgbClr val="000000">
                <a:alpha val="30000"/>
              </a:srgbClr>
            </a:outerShdw>
          </a:effectLst>
          <a:scene3d>
            <a:camera prst="orthographicFront"/>
            <a:lightRig rig="twoPt" dir="t">
              <a:rot lat="0" lon="0" rev="7200000"/>
            </a:lightRig>
          </a:scene3d>
          <a:sp3d contourW="12700">
            <a:bevelT w="25400" h="19050"/>
            <a:contourClr>
              <a:srgbClr val="969696"/>
            </a:contourClr>
          </a:sp3d>
        </p:spPr>
      </p:pic>
      <p:sp>
        <p:nvSpPr>
          <p:cNvPr id="2" name="מלבן 1"/>
          <p:cNvSpPr/>
          <p:nvPr/>
        </p:nvSpPr>
        <p:spPr>
          <a:xfrm>
            <a:off x="207818" y="344563"/>
            <a:ext cx="4034398" cy="1323439"/>
          </a:xfrm>
          <a:prstGeom prst="rect">
            <a:avLst/>
          </a:prstGeom>
          <a:noFill/>
        </p:spPr>
        <p:txBody>
          <a:bodyPr wrap="square" lIns="91440" tIns="45720" rIns="91440" bIns="45720">
            <a:spAutoFit/>
          </a:bodyPr>
          <a:lstStyle/>
          <a:p>
            <a:pPr algn="ctr"/>
            <a:r>
              <a:rPr lang="it-IT" sz="4000" b="0" cap="none" spc="0" dirty="0" smtClean="0">
                <a:ln w="0"/>
                <a:solidFill>
                  <a:schemeClr val="tx1"/>
                </a:solidFill>
                <a:effectLst>
                  <a:outerShdw blurRad="38100" dist="19050" dir="2700000" algn="tl" rotWithShape="0">
                    <a:schemeClr val="dk1">
                      <a:alpha val="40000"/>
                    </a:schemeClr>
                  </a:outerShdw>
                </a:effectLst>
              </a:rPr>
              <a:t>TESINA HIP HOP </a:t>
            </a:r>
          </a:p>
          <a:p>
            <a:pPr algn="ctr"/>
            <a:r>
              <a:rPr lang="it-IT" sz="4000" dirty="0" smtClean="0">
                <a:ln w="0"/>
                <a:effectLst>
                  <a:outerShdw blurRad="38100" dist="19050" dir="2700000" algn="tl" rotWithShape="0">
                    <a:schemeClr val="dk1">
                      <a:alpha val="40000"/>
                    </a:schemeClr>
                  </a:outerShdw>
                </a:effectLst>
              </a:rPr>
              <a:t>HILA 2018</a:t>
            </a:r>
            <a:endParaRPr lang="he-IL"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09983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61572" y="1358296"/>
            <a:ext cx="10131425" cy="3649133"/>
          </a:xfrm>
        </p:spPr>
        <p:txBody>
          <a:bodyPr>
            <a:prstTxWarp prst="textPlain">
              <a:avLst/>
            </a:prstTxWarp>
          </a:bodyPr>
          <a:lstStyle/>
          <a:p>
            <a:pPr marL="0" indent="0">
              <a:buNone/>
            </a:pPr>
            <a:r>
              <a:rPr lang="it-IT" b="1" spc="50" dirty="0" smtClean="0">
                <a:ln w="9525" cmpd="sng">
                  <a:solidFill>
                    <a:schemeClr val="accent1"/>
                  </a:solidFill>
                  <a:prstDash val="solid"/>
                </a:ln>
                <a:solidFill>
                  <a:srgbClr val="FFFF00"/>
                </a:solidFill>
                <a:effectLst>
                  <a:glow rad="228600">
                    <a:schemeClr val="accent4">
                      <a:satMod val="175000"/>
                      <a:alpha val="40000"/>
                    </a:schemeClr>
                  </a:glow>
                </a:effectLst>
              </a:rPr>
              <a:t>THE END</a:t>
            </a:r>
            <a:endParaRPr lang="it-IT" b="1" spc="50" dirty="0">
              <a:ln w="9525" cmpd="sng">
                <a:solidFill>
                  <a:schemeClr val="accent1"/>
                </a:solidFill>
                <a:prstDash val="solid"/>
              </a:ln>
              <a:solidFill>
                <a:srgbClr val="FFFF0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54384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66900" y="342901"/>
            <a:ext cx="8848726" cy="901699"/>
          </a:xfrm>
        </p:spPr>
        <p:txBody>
          <a:bodyPr>
            <a:prstTxWarp prst="textCanDown">
              <a:avLst/>
            </a:prstTxWarp>
            <a:normAutofit fontScale="90000"/>
            <a:scene3d>
              <a:camera prst="perspectiveFront"/>
              <a:lightRig rig="threePt" dir="t"/>
            </a:scene3d>
          </a:bodyPr>
          <a:lstStyle/>
          <a:p>
            <a:pPr algn="ctr"/>
            <a:r>
              <a:rPr lang="it-IT" sz="6000" b="1" i="1" cap="none" dirty="0" smtClean="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reflection blurRad="6350" stA="50000" endA="300" endPos="50000" dist="29997" dir="5400000" sy="-100000" algn="bl" rotWithShape="0"/>
                </a:effectLst>
              </a:rPr>
              <a:t>HIP-HOP  TESINA</a:t>
            </a:r>
            <a:endParaRPr lang="it-IT" sz="6000" b="1" i="1" cap="none"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reflection blurRad="6350" stA="50000" endA="300" endPos="50000" dist="29997" dir="5400000" sy="-100000" algn="bl" rotWithShape="0"/>
              </a:effectLst>
            </a:endParaRPr>
          </a:p>
        </p:txBody>
      </p:sp>
      <p:sp>
        <p:nvSpPr>
          <p:cNvPr id="3" name="מציין מיקום תוכן 2"/>
          <p:cNvSpPr>
            <a:spLocks noGrp="1"/>
          </p:cNvSpPr>
          <p:nvPr>
            <p:ph idx="1"/>
          </p:nvPr>
        </p:nvSpPr>
        <p:spPr>
          <a:xfrm>
            <a:off x="685801" y="1584101"/>
            <a:ext cx="10131425" cy="4816699"/>
          </a:xfrm>
        </p:spPr>
        <p:txBody>
          <a:bodyPr>
            <a:noAutofit/>
          </a:bodyPr>
          <a:lstStyle/>
          <a:p>
            <a:r>
              <a:rPr lang="it-IT" sz="2400" dirty="0" smtClean="0"/>
              <a:t> 1     STORIA : NASCITA HIP-HOP ANNI 70   -</a:t>
            </a:r>
          </a:p>
          <a:p>
            <a:r>
              <a:rPr lang="it-IT" sz="2400" dirty="0" smtClean="0"/>
              <a:t> 2    GEOGRAFIA:   AMERICA IN INGLESE</a:t>
            </a:r>
          </a:p>
          <a:p>
            <a:r>
              <a:rPr lang="it-IT" sz="2400" dirty="0" smtClean="0"/>
              <a:t> 2    INGLESE:  AMERICA E GEOGRAFIA </a:t>
            </a:r>
          </a:p>
          <a:p>
            <a:r>
              <a:rPr lang="it-IT" sz="2400" dirty="0" smtClean="0"/>
              <a:t> 3    FRANCESE: LA LOUISIANA</a:t>
            </a:r>
            <a:endParaRPr lang="it-IT" sz="2400" dirty="0"/>
          </a:p>
          <a:p>
            <a:r>
              <a:rPr lang="it-IT" sz="2400" dirty="0" smtClean="0"/>
              <a:t> 7    MUSICA</a:t>
            </a:r>
            <a:r>
              <a:rPr lang="it-IT" sz="2400" dirty="0"/>
              <a:t>:  </a:t>
            </a:r>
            <a:r>
              <a:rPr lang="it-IT" sz="2400" dirty="0" smtClean="0"/>
              <a:t> </a:t>
            </a:r>
            <a:r>
              <a:rPr lang="it-IT" sz="2400" dirty="0"/>
              <a:t>IL </a:t>
            </a:r>
            <a:r>
              <a:rPr lang="it-IT" sz="2400" dirty="0" smtClean="0"/>
              <a:t>RAP  </a:t>
            </a:r>
          </a:p>
          <a:p>
            <a:r>
              <a:rPr lang="it-IT" sz="2400" dirty="0" smtClean="0"/>
              <a:t> 5    GINNASTICA:   ( 1 PART CON SCIENZE) </a:t>
            </a:r>
            <a:r>
              <a:rPr lang="it-IT" sz="2400" dirty="0">
                <a:solidFill>
                  <a:prstClr val="white"/>
                </a:solidFill>
              </a:rPr>
              <a:t>MUSCOLI</a:t>
            </a:r>
            <a:endParaRPr lang="it-IT" sz="2400" dirty="0" smtClean="0"/>
          </a:p>
          <a:p>
            <a:r>
              <a:rPr lang="it-IT" sz="2400" dirty="0" smtClean="0"/>
              <a:t> 4     SCIENZE: I MUSCOLI  E METABOLISMO</a:t>
            </a:r>
          </a:p>
          <a:p>
            <a:r>
              <a:rPr lang="it-IT" sz="2400" dirty="0" smtClean="0"/>
              <a:t> 6     ARTE : I GRAFFITI</a:t>
            </a:r>
          </a:p>
          <a:p>
            <a:r>
              <a:rPr lang="it-IT" sz="2400" dirty="0" smtClean="0"/>
              <a:t> 8    TECNOLOGIA: DJ ING</a:t>
            </a:r>
          </a:p>
          <a:p>
            <a:r>
              <a:rPr lang="it-IT" sz="2400" dirty="0" smtClean="0"/>
              <a:t> 9    EBRAICO LA MUSICA CHASIDDIKA</a:t>
            </a:r>
          </a:p>
          <a:p>
            <a:endParaRPr lang="it-IT" sz="2400" dirty="0" smtClean="0"/>
          </a:p>
        </p:txBody>
      </p:sp>
    </p:spTree>
    <p:extLst>
      <p:ext uri="{BB962C8B-B14F-4D97-AF65-F5344CB8AC3E}">
        <p14:creationId xmlns:p14="http://schemas.microsoft.com/office/powerpoint/2010/main" val="628437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0396" y="943495"/>
            <a:ext cx="10253749" cy="913014"/>
          </a:xfrm>
        </p:spPr>
        <p:txBody>
          <a:bodyPr>
            <a:normAutofit fontScale="90000"/>
          </a:bodyPr>
          <a:lstStyle/>
          <a:p>
            <a:pPr algn="ctr"/>
            <a:r>
              <a:rPr lang="it-IT" dirty="0" smtClean="0">
                <a:solidFill>
                  <a:srgbClr val="FFFF00"/>
                </a:solidFill>
              </a:rPr>
              <a:t>LA NASCITA DELL’ HIP-HOP annI 70 </a:t>
            </a:r>
            <a:r>
              <a:rPr lang="it-IT" sz="1600" dirty="0" smtClean="0"/>
              <a:t/>
            </a:r>
            <a:br>
              <a:rPr lang="it-IT" sz="1600" dirty="0" smtClean="0"/>
            </a:br>
            <a:r>
              <a:rPr lang="it-IT" sz="1600" dirty="0" smtClean="0"/>
              <a:t/>
            </a:r>
            <a:br>
              <a:rPr lang="it-IT" sz="1600" dirty="0" smtClean="0"/>
            </a:br>
            <a:r>
              <a:rPr lang="it-IT" sz="2400" dirty="0"/>
              <a:t> </a:t>
            </a:r>
            <a:br>
              <a:rPr lang="it-IT" sz="2400" dirty="0"/>
            </a:br>
            <a:r>
              <a:rPr lang="it-IT" sz="2400" dirty="0"/>
              <a:t/>
            </a:r>
            <a:br>
              <a:rPr lang="it-IT" sz="2400" dirty="0"/>
            </a:br>
            <a:endParaRPr lang="it-IT" sz="2400" dirty="0"/>
          </a:p>
        </p:txBody>
      </p:sp>
      <p:graphicFrame>
        <p:nvGraphicFramePr>
          <p:cNvPr id="3" name="טבלה 2"/>
          <p:cNvGraphicFramePr>
            <a:graphicFrameLocks noGrp="1"/>
          </p:cNvGraphicFramePr>
          <p:nvPr>
            <p:extLst>
              <p:ext uri="{D42A27DB-BD31-4B8C-83A1-F6EECF244321}">
                <p14:modId xmlns:p14="http://schemas.microsoft.com/office/powerpoint/2010/main" val="192199110"/>
              </p:ext>
            </p:extLst>
          </p:nvPr>
        </p:nvGraphicFramePr>
        <p:xfrm>
          <a:off x="719973" y="1158464"/>
          <a:ext cx="8802255" cy="822960"/>
        </p:xfrm>
        <a:graphic>
          <a:graphicData uri="http://schemas.openxmlformats.org/drawingml/2006/table">
            <a:tbl>
              <a:tblPr firstRow="1" bandRow="1">
                <a:tableStyleId>{5C22544A-7EE6-4342-B048-85BDC9FD1C3A}</a:tableStyleId>
              </a:tblPr>
              <a:tblGrid>
                <a:gridCol w="8802255">
                  <a:extLst>
                    <a:ext uri="{9D8B030D-6E8A-4147-A177-3AD203B41FA5}">
                      <a16:colId xmlns:a16="http://schemas.microsoft.com/office/drawing/2014/main" val="1391211806"/>
                    </a:ext>
                  </a:extLst>
                </a:gridCol>
              </a:tblGrid>
              <a:tr h="605745">
                <a:tc>
                  <a:txBody>
                    <a:bodyPr/>
                    <a:lstStyle/>
                    <a:p>
                      <a:r>
                        <a:rPr lang="it-IT" sz="2400" dirty="0" smtClean="0"/>
                        <a:t>L’Hip Hop è un movimento culturale nato nel Bronx nella prima metà degli anni ’70. </a:t>
                      </a:r>
                      <a:endParaRPr lang="it-IT" sz="2400" dirty="0"/>
                    </a:p>
                  </a:txBody>
                  <a:tcPr/>
                </a:tc>
                <a:extLst>
                  <a:ext uri="{0D108BD9-81ED-4DB2-BD59-A6C34878D82A}">
                    <a16:rowId xmlns:a16="http://schemas.microsoft.com/office/drawing/2014/main" val="3475810760"/>
                  </a:ext>
                </a:extLst>
              </a:tr>
            </a:tbl>
          </a:graphicData>
        </a:graphic>
      </p:graphicFrame>
      <p:cxnSp>
        <p:nvCxnSpPr>
          <p:cNvPr id="5" name="מחבר חץ ישר 4"/>
          <p:cNvCxnSpPr/>
          <p:nvPr/>
        </p:nvCxnSpPr>
        <p:spPr>
          <a:xfrm flipH="1">
            <a:off x="2616198" y="2171223"/>
            <a:ext cx="1" cy="78970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טבלה 6"/>
          <p:cNvGraphicFramePr>
            <a:graphicFrameLocks noGrp="1"/>
          </p:cNvGraphicFramePr>
          <p:nvPr>
            <p:extLst>
              <p:ext uri="{D42A27DB-BD31-4B8C-83A1-F6EECF244321}">
                <p14:modId xmlns:p14="http://schemas.microsoft.com/office/powerpoint/2010/main" val="260526825"/>
              </p:ext>
            </p:extLst>
          </p:nvPr>
        </p:nvGraphicFramePr>
        <p:xfrm>
          <a:off x="965199" y="3124201"/>
          <a:ext cx="3579091" cy="868680"/>
        </p:xfrm>
        <a:graphic>
          <a:graphicData uri="http://schemas.openxmlformats.org/drawingml/2006/table">
            <a:tbl>
              <a:tblPr firstRow="1" bandRow="1">
                <a:tableStyleId>{5C22544A-7EE6-4342-B048-85BDC9FD1C3A}</a:tableStyleId>
              </a:tblPr>
              <a:tblGrid>
                <a:gridCol w="3579091">
                  <a:extLst>
                    <a:ext uri="{9D8B030D-6E8A-4147-A177-3AD203B41FA5}">
                      <a16:colId xmlns:a16="http://schemas.microsoft.com/office/drawing/2014/main" val="3743948695"/>
                    </a:ext>
                  </a:extLst>
                </a:gridCol>
              </a:tblGrid>
              <a:tr h="868680">
                <a:tc>
                  <a:txBody>
                    <a:bodyPr/>
                    <a:lstStyle/>
                    <a:p>
                      <a:r>
                        <a:rPr lang="it-IT" sz="2400" dirty="0" smtClean="0"/>
                        <a:t>1959- «cross bronx expressway»</a:t>
                      </a:r>
                      <a:endParaRPr lang="it-IT" sz="2400" dirty="0"/>
                    </a:p>
                  </a:txBody>
                  <a:tcPr/>
                </a:tc>
                <a:extLst>
                  <a:ext uri="{0D108BD9-81ED-4DB2-BD59-A6C34878D82A}">
                    <a16:rowId xmlns:a16="http://schemas.microsoft.com/office/drawing/2014/main" val="3856268310"/>
                  </a:ext>
                </a:extLst>
              </a:tr>
            </a:tbl>
          </a:graphicData>
        </a:graphic>
      </p:graphicFrame>
      <p:cxnSp>
        <p:nvCxnSpPr>
          <p:cNvPr id="9" name="מחבר חץ ישר 8"/>
          <p:cNvCxnSpPr/>
          <p:nvPr/>
        </p:nvCxnSpPr>
        <p:spPr>
          <a:xfrm>
            <a:off x="8645235" y="2941908"/>
            <a:ext cx="581892" cy="44707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טבלה 9"/>
          <p:cNvGraphicFramePr>
            <a:graphicFrameLocks noGrp="1"/>
          </p:cNvGraphicFramePr>
          <p:nvPr>
            <p:extLst>
              <p:ext uri="{D42A27DB-BD31-4B8C-83A1-F6EECF244321}">
                <p14:modId xmlns:p14="http://schemas.microsoft.com/office/powerpoint/2010/main" val="3045365459"/>
              </p:ext>
            </p:extLst>
          </p:nvPr>
        </p:nvGraphicFramePr>
        <p:xfrm>
          <a:off x="9522228" y="3215486"/>
          <a:ext cx="1662549" cy="516775"/>
        </p:xfrm>
        <a:graphic>
          <a:graphicData uri="http://schemas.openxmlformats.org/drawingml/2006/table">
            <a:tbl>
              <a:tblPr firstRow="1" bandRow="1">
                <a:tableStyleId>{5C22544A-7EE6-4342-B048-85BDC9FD1C3A}</a:tableStyleId>
              </a:tblPr>
              <a:tblGrid>
                <a:gridCol w="1662549">
                  <a:extLst>
                    <a:ext uri="{9D8B030D-6E8A-4147-A177-3AD203B41FA5}">
                      <a16:colId xmlns:a16="http://schemas.microsoft.com/office/drawing/2014/main" val="883077937"/>
                    </a:ext>
                  </a:extLst>
                </a:gridCol>
              </a:tblGrid>
              <a:tr h="516775">
                <a:tc>
                  <a:txBody>
                    <a:bodyPr/>
                    <a:lstStyle/>
                    <a:p>
                      <a:r>
                        <a:rPr lang="it-IT" sz="2400" dirty="0" smtClean="0"/>
                        <a:t>povertà</a:t>
                      </a:r>
                      <a:endParaRPr lang="it-IT" sz="2400" dirty="0"/>
                    </a:p>
                  </a:txBody>
                  <a:tcPr/>
                </a:tc>
                <a:extLst>
                  <a:ext uri="{0D108BD9-81ED-4DB2-BD59-A6C34878D82A}">
                    <a16:rowId xmlns:a16="http://schemas.microsoft.com/office/drawing/2014/main" val="2348697764"/>
                  </a:ext>
                </a:extLst>
              </a:tr>
            </a:tbl>
          </a:graphicData>
        </a:graphic>
      </p:graphicFrame>
      <p:cxnSp>
        <p:nvCxnSpPr>
          <p:cNvPr id="14" name="מחבר ישר 13"/>
          <p:cNvCxnSpPr/>
          <p:nvPr/>
        </p:nvCxnSpPr>
        <p:spPr>
          <a:xfrm flipV="1">
            <a:off x="4660662" y="2941908"/>
            <a:ext cx="3984574" cy="5993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E:\bronx_5.jpg"/>
          <p:cNvPicPr>
            <a:picLocks noChangeAspect="1" noChangeArrowheads="1"/>
          </p:cNvPicPr>
          <p:nvPr/>
        </p:nvPicPr>
        <p:blipFill>
          <a:blip r:embed="rId2" cstate="print"/>
          <a:srcRect/>
          <a:stretch>
            <a:fillRect/>
          </a:stretch>
        </p:blipFill>
        <p:spPr bwMode="auto">
          <a:xfrm>
            <a:off x="7963833" y="3992882"/>
            <a:ext cx="4030048" cy="2617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31" y="4152223"/>
            <a:ext cx="4391025" cy="2533650"/>
          </a:xfrm>
          <a:prstGeom prst="rect">
            <a:avLst/>
          </a:prstGeom>
          <a:ln>
            <a:noFill/>
          </a:ln>
          <a:effectLst>
            <a:softEdge rad="112500"/>
          </a:effectLst>
        </p:spPr>
      </p:pic>
      <p:pic>
        <p:nvPicPr>
          <p:cNvPr id="16" name="תמונה 15"/>
          <p:cNvPicPr>
            <a:picLocks noChangeAspect="1"/>
          </p:cNvPicPr>
          <p:nvPr/>
        </p:nvPicPr>
        <p:blipFill rotWithShape="1">
          <a:blip r:embed="rId4">
            <a:extLst>
              <a:ext uri="{28A0092B-C50C-407E-A947-70E740481C1C}">
                <a14:useLocalDpi xmlns:a14="http://schemas.microsoft.com/office/drawing/2010/main" val="0"/>
              </a:ext>
            </a:extLst>
          </a:blip>
          <a:srcRect l="23015" t="12595" r="41205" b="29224"/>
          <a:stretch/>
        </p:blipFill>
        <p:spPr>
          <a:xfrm>
            <a:off x="5121100" y="4435374"/>
            <a:ext cx="1615384" cy="1967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572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826941208"/>
              </p:ext>
            </p:extLst>
          </p:nvPr>
        </p:nvGraphicFramePr>
        <p:xfrm>
          <a:off x="918511" y="2130628"/>
          <a:ext cx="2138218" cy="822960"/>
        </p:xfrm>
        <a:graphic>
          <a:graphicData uri="http://schemas.openxmlformats.org/drawingml/2006/table">
            <a:tbl>
              <a:tblPr firstRow="1" bandRow="1">
                <a:tableStyleId>{5C22544A-7EE6-4342-B048-85BDC9FD1C3A}</a:tableStyleId>
              </a:tblPr>
              <a:tblGrid>
                <a:gridCol w="2138218">
                  <a:extLst>
                    <a:ext uri="{9D8B030D-6E8A-4147-A177-3AD203B41FA5}">
                      <a16:colId xmlns:a16="http://schemas.microsoft.com/office/drawing/2014/main" val="3256789294"/>
                    </a:ext>
                  </a:extLst>
                </a:gridCol>
              </a:tblGrid>
              <a:tr h="520313">
                <a:tc>
                  <a:txBody>
                    <a:bodyPr/>
                    <a:lstStyle/>
                    <a:p>
                      <a:r>
                        <a:rPr lang="it-IT" sz="2400" dirty="0" smtClean="0"/>
                        <a:t>Bronx</a:t>
                      </a:r>
                      <a:r>
                        <a:rPr lang="it-IT" sz="2400" baseline="0" dirty="0" smtClean="0"/>
                        <a:t> = criminalità</a:t>
                      </a:r>
                      <a:endParaRPr lang="it-IT" sz="2400" dirty="0" smtClean="0"/>
                    </a:p>
                  </a:txBody>
                  <a:tcPr/>
                </a:tc>
                <a:extLst>
                  <a:ext uri="{0D108BD9-81ED-4DB2-BD59-A6C34878D82A}">
                    <a16:rowId xmlns:a16="http://schemas.microsoft.com/office/drawing/2014/main" val="3477698890"/>
                  </a:ext>
                </a:extLst>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2298584524"/>
              </p:ext>
            </p:extLst>
          </p:nvPr>
        </p:nvGraphicFramePr>
        <p:xfrm>
          <a:off x="366684" y="442537"/>
          <a:ext cx="3221643" cy="822960"/>
        </p:xfrm>
        <a:graphic>
          <a:graphicData uri="http://schemas.openxmlformats.org/drawingml/2006/table">
            <a:tbl>
              <a:tblPr firstRow="1" bandRow="1">
                <a:tableStyleId>{5C22544A-7EE6-4342-B048-85BDC9FD1C3A}</a:tableStyleId>
              </a:tblPr>
              <a:tblGrid>
                <a:gridCol w="3221643">
                  <a:extLst>
                    <a:ext uri="{9D8B030D-6E8A-4147-A177-3AD203B41FA5}">
                      <a16:colId xmlns:a16="http://schemas.microsoft.com/office/drawing/2014/main" val="2707159563"/>
                    </a:ext>
                  </a:extLst>
                </a:gridCol>
              </a:tblGrid>
              <a:tr h="819419">
                <a:tc>
                  <a:txBody>
                    <a:bodyPr/>
                    <a:lstStyle/>
                    <a:p>
                      <a:r>
                        <a:rPr lang="it-IT" sz="2400" dirty="0" smtClean="0"/>
                        <a:t>La classe media bianca fugge dal bronx</a:t>
                      </a:r>
                      <a:endParaRPr lang="it-IT" sz="2400" dirty="0"/>
                    </a:p>
                  </a:txBody>
                  <a:tcPr/>
                </a:tc>
                <a:extLst>
                  <a:ext uri="{0D108BD9-81ED-4DB2-BD59-A6C34878D82A}">
                    <a16:rowId xmlns:a16="http://schemas.microsoft.com/office/drawing/2014/main" val="2155456087"/>
                  </a:ext>
                </a:extLst>
              </a:tr>
            </a:tbl>
          </a:graphicData>
        </a:graphic>
      </p:graphicFrame>
      <p:pic>
        <p:nvPicPr>
          <p:cNvPr id="2050" name="Picture 2" descr="E:\1410751455656_wps_31_MUST_CREDIT_AS_Jean_Pierr.jpg"/>
          <p:cNvPicPr>
            <a:picLocks noChangeAspect="1" noChangeArrowheads="1"/>
          </p:cNvPicPr>
          <p:nvPr/>
        </p:nvPicPr>
        <p:blipFill>
          <a:blip r:embed="rId2"/>
          <a:srcRect/>
          <a:stretch>
            <a:fillRect/>
          </a:stretch>
        </p:blipFill>
        <p:spPr bwMode="auto">
          <a:xfrm>
            <a:off x="208928" y="4125230"/>
            <a:ext cx="4266882" cy="2545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טבלה 6"/>
          <p:cNvGraphicFramePr>
            <a:graphicFrameLocks noGrp="1"/>
          </p:cNvGraphicFramePr>
          <p:nvPr>
            <p:extLst>
              <p:ext uri="{D42A27DB-BD31-4B8C-83A1-F6EECF244321}">
                <p14:modId xmlns:p14="http://schemas.microsoft.com/office/powerpoint/2010/main" val="1152232972"/>
              </p:ext>
            </p:extLst>
          </p:nvPr>
        </p:nvGraphicFramePr>
        <p:xfrm>
          <a:off x="814905" y="6213412"/>
          <a:ext cx="3054927" cy="457200"/>
        </p:xfrm>
        <a:graphic>
          <a:graphicData uri="http://schemas.openxmlformats.org/drawingml/2006/table">
            <a:tbl>
              <a:tblPr firstRow="1" firstCol="1" bandRow="1">
                <a:tableStyleId>{5C22544A-7EE6-4342-B048-85BDC9FD1C3A}</a:tableStyleId>
              </a:tblPr>
              <a:tblGrid>
                <a:gridCol w="3054927">
                  <a:extLst>
                    <a:ext uri="{9D8B030D-6E8A-4147-A177-3AD203B41FA5}">
                      <a16:colId xmlns:a16="http://schemas.microsoft.com/office/drawing/2014/main" val="3914823280"/>
                    </a:ext>
                  </a:extLst>
                </a:gridCol>
              </a:tblGrid>
              <a:tr h="371827">
                <a:tc>
                  <a:txBody>
                    <a:bodyPr/>
                    <a:lstStyle/>
                    <a:p>
                      <a:r>
                        <a:rPr lang="it-IT" sz="2400" dirty="0" smtClean="0"/>
                        <a:t>Creazione della GANG</a:t>
                      </a:r>
                      <a:endParaRPr lang="it-IT"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9211010"/>
                  </a:ext>
                </a:extLst>
              </a:tr>
            </a:tbl>
          </a:graphicData>
        </a:graphic>
      </p:graphicFrame>
      <p:cxnSp>
        <p:nvCxnSpPr>
          <p:cNvPr id="8" name="מחבר חץ ישר 4"/>
          <p:cNvCxnSpPr/>
          <p:nvPr/>
        </p:nvCxnSpPr>
        <p:spPr>
          <a:xfrm>
            <a:off x="3774438" y="895929"/>
            <a:ext cx="1483360" cy="385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4"/>
          <p:cNvCxnSpPr/>
          <p:nvPr/>
        </p:nvCxnSpPr>
        <p:spPr>
          <a:xfrm flipH="1">
            <a:off x="3332435" y="1513278"/>
            <a:ext cx="3219842" cy="10010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r="21277"/>
          <a:stretch/>
        </p:blipFill>
        <p:spPr>
          <a:xfrm>
            <a:off x="8639463" y="484449"/>
            <a:ext cx="2990965" cy="2057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טבלה 8"/>
          <p:cNvGraphicFramePr>
            <a:graphicFrameLocks noGrp="1"/>
          </p:cNvGraphicFramePr>
          <p:nvPr>
            <p:extLst>
              <p:ext uri="{D42A27DB-BD31-4B8C-83A1-F6EECF244321}">
                <p14:modId xmlns:p14="http://schemas.microsoft.com/office/powerpoint/2010/main" val="2703807092"/>
              </p:ext>
            </p:extLst>
          </p:nvPr>
        </p:nvGraphicFramePr>
        <p:xfrm>
          <a:off x="5454534" y="484449"/>
          <a:ext cx="2909223" cy="822960"/>
        </p:xfrm>
        <a:graphic>
          <a:graphicData uri="http://schemas.openxmlformats.org/drawingml/2006/table">
            <a:tbl>
              <a:tblPr firstRow="1" bandRow="1">
                <a:tableStyleId>{5C22544A-7EE6-4342-B048-85BDC9FD1C3A}</a:tableStyleId>
              </a:tblPr>
              <a:tblGrid>
                <a:gridCol w="2909223">
                  <a:extLst>
                    <a:ext uri="{9D8B030D-6E8A-4147-A177-3AD203B41FA5}">
                      <a16:colId xmlns:a16="http://schemas.microsoft.com/office/drawing/2014/main" val="3256789294"/>
                    </a:ext>
                  </a:extLst>
                </a:gridCol>
              </a:tblGrid>
              <a:tr h="762946">
                <a:tc>
                  <a:txBody>
                    <a:bodyPr/>
                    <a:lstStyle/>
                    <a:p>
                      <a:r>
                        <a:rPr lang="it-IT" sz="2400" dirty="0" smtClean="0"/>
                        <a:t>Altri</a:t>
                      </a:r>
                      <a:r>
                        <a:rPr lang="it-IT" sz="2400" baseline="0" dirty="0" smtClean="0"/>
                        <a:t> rubano oggetti per guadagnare soldi </a:t>
                      </a:r>
                      <a:endParaRPr lang="it-IT" sz="2400" dirty="0" smtClean="0"/>
                    </a:p>
                  </a:txBody>
                  <a:tcPr/>
                </a:tc>
                <a:extLst>
                  <a:ext uri="{0D108BD9-81ED-4DB2-BD59-A6C34878D82A}">
                    <a16:rowId xmlns:a16="http://schemas.microsoft.com/office/drawing/2014/main" val="3477698890"/>
                  </a:ext>
                </a:extLst>
              </a:tr>
            </a:tbl>
          </a:graphicData>
        </a:graphic>
      </p:graphicFrame>
      <p:pic>
        <p:nvPicPr>
          <p:cNvPr id="3" name="תמונה 2"/>
          <p:cNvPicPr>
            <a:picLocks noChangeAspect="1"/>
          </p:cNvPicPr>
          <p:nvPr/>
        </p:nvPicPr>
        <p:blipFill>
          <a:blip r:embed="rId4"/>
          <a:stretch>
            <a:fillRect/>
          </a:stretch>
        </p:blipFill>
        <p:spPr>
          <a:xfrm rot="16809113">
            <a:off x="1516034" y="3182412"/>
            <a:ext cx="943172" cy="858812"/>
          </a:xfrm>
          <a:prstGeom prst="rect">
            <a:avLst/>
          </a:prstGeom>
        </p:spPr>
      </p:pic>
      <p:pic>
        <p:nvPicPr>
          <p:cNvPr id="10" name="תמונה 9"/>
          <p:cNvPicPr>
            <a:picLocks noChangeAspect="1"/>
          </p:cNvPicPr>
          <p:nvPr/>
        </p:nvPicPr>
        <p:blipFill>
          <a:blip r:embed="rId5"/>
          <a:stretch>
            <a:fillRect/>
          </a:stretch>
        </p:blipFill>
        <p:spPr>
          <a:xfrm rot="21447721">
            <a:off x="4568225" y="5154059"/>
            <a:ext cx="1198099" cy="487722"/>
          </a:xfrm>
          <a:prstGeom prst="rect">
            <a:avLst/>
          </a:prstGeom>
        </p:spPr>
      </p:pic>
      <p:graphicFrame>
        <p:nvGraphicFramePr>
          <p:cNvPr id="14" name="טבלה 13"/>
          <p:cNvGraphicFramePr>
            <a:graphicFrameLocks noGrp="1"/>
          </p:cNvGraphicFramePr>
          <p:nvPr>
            <p:extLst>
              <p:ext uri="{D42A27DB-BD31-4B8C-83A1-F6EECF244321}">
                <p14:modId xmlns:p14="http://schemas.microsoft.com/office/powerpoint/2010/main" val="1764439182"/>
              </p:ext>
            </p:extLst>
          </p:nvPr>
        </p:nvGraphicFramePr>
        <p:xfrm>
          <a:off x="6405238" y="2866690"/>
          <a:ext cx="3221643" cy="822960"/>
        </p:xfrm>
        <a:graphic>
          <a:graphicData uri="http://schemas.openxmlformats.org/drawingml/2006/table">
            <a:tbl>
              <a:tblPr firstRow="1" bandRow="1">
                <a:tableStyleId>{5C22544A-7EE6-4342-B048-85BDC9FD1C3A}</a:tableStyleId>
              </a:tblPr>
              <a:tblGrid>
                <a:gridCol w="3221643">
                  <a:extLst>
                    <a:ext uri="{9D8B030D-6E8A-4147-A177-3AD203B41FA5}">
                      <a16:colId xmlns:a16="http://schemas.microsoft.com/office/drawing/2014/main" val="2707159563"/>
                    </a:ext>
                  </a:extLst>
                </a:gridCol>
              </a:tblGrid>
              <a:tr h="758407">
                <a:tc>
                  <a:txBody>
                    <a:bodyPr/>
                    <a:lstStyle/>
                    <a:p>
                      <a:r>
                        <a:rPr lang="it-IT" sz="2400" baseline="0" dirty="0" smtClean="0"/>
                        <a:t>Protestano attraveso balli, graffiti e cantando </a:t>
                      </a:r>
                    </a:p>
                  </a:txBody>
                  <a:tcPr/>
                </a:tc>
                <a:extLst>
                  <a:ext uri="{0D108BD9-81ED-4DB2-BD59-A6C34878D82A}">
                    <a16:rowId xmlns:a16="http://schemas.microsoft.com/office/drawing/2014/main" val="2155456087"/>
                  </a:ext>
                </a:extLst>
              </a:tr>
            </a:tbl>
          </a:graphicData>
        </a:graphic>
      </p:graphicFrame>
      <p:pic>
        <p:nvPicPr>
          <p:cNvPr id="11" name="תמונה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7175" y="3891264"/>
            <a:ext cx="4237770" cy="2730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תמונה 11"/>
          <p:cNvPicPr>
            <a:picLocks noChangeAspect="1"/>
          </p:cNvPicPr>
          <p:nvPr/>
        </p:nvPicPr>
        <p:blipFill rotWithShape="1">
          <a:blip r:embed="rId7">
            <a:extLst>
              <a:ext uri="{28A0092B-C50C-407E-A947-70E740481C1C}">
                <a14:useLocalDpi xmlns:a14="http://schemas.microsoft.com/office/drawing/2010/main" val="0"/>
              </a:ext>
            </a:extLst>
          </a:blip>
          <a:srcRect l="25105" t="23080" r="13370"/>
          <a:stretch/>
        </p:blipFill>
        <p:spPr>
          <a:xfrm>
            <a:off x="10372107" y="4505709"/>
            <a:ext cx="1568934" cy="1501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331257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71336" y="0"/>
            <a:ext cx="5696989" cy="1076403"/>
          </a:xfrm>
        </p:spPr>
        <p:txBody>
          <a:bodyPr>
            <a:prstTxWarp prst="textChevron">
              <a:avLst/>
            </a:prstTxWarp>
          </a:bodyPr>
          <a:lstStyle/>
          <a:p>
            <a:pPr algn="ctr"/>
            <a:r>
              <a:rPr lang="it-IT" dirty="0" smtClean="0">
                <a:effectLst>
                  <a:glow rad="228600">
                    <a:schemeClr val="accent3">
                      <a:satMod val="175000"/>
                      <a:alpha val="40000"/>
                    </a:schemeClr>
                  </a:glow>
                </a:effectLst>
              </a:rPr>
              <a:t>the usa</a:t>
            </a:r>
            <a:endParaRPr lang="it-IT" dirty="0">
              <a:effectLst>
                <a:glow rad="228600">
                  <a:schemeClr val="accent3">
                    <a:satMod val="175000"/>
                    <a:alpha val="40000"/>
                  </a:schemeClr>
                </a:glow>
              </a:effectLst>
            </a:endParaRPr>
          </a:p>
        </p:txBody>
      </p:sp>
      <p:pic>
        <p:nvPicPr>
          <p:cNvPr id="4" name="Segnaposto contenuto 3" descr="mappa  usa.png"/>
          <p:cNvPicPr>
            <a:picLocks noGrp="1" noChangeAspect="1"/>
          </p:cNvPicPr>
          <p:nvPr>
            <p:ph idx="1"/>
          </p:nvPr>
        </p:nvPicPr>
        <p:blipFill>
          <a:blip r:embed="rId2"/>
          <a:stretch>
            <a:fillRect/>
          </a:stretch>
        </p:blipFill>
        <p:spPr>
          <a:xfrm>
            <a:off x="5958841" y="1463039"/>
            <a:ext cx="6035040" cy="4239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מציין מיקום תוכן 2"/>
          <p:cNvSpPr txBox="1">
            <a:spLocks/>
          </p:cNvSpPr>
          <p:nvPr/>
        </p:nvSpPr>
        <p:spPr>
          <a:xfrm>
            <a:off x="198717" y="944880"/>
            <a:ext cx="5532909" cy="591312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1000"/>
              </a:spcAft>
              <a:buClr>
                <a:schemeClr val="tx1"/>
              </a:buClr>
              <a:buSzPct val="100000"/>
              <a:buFont typeface="Arial"/>
              <a:buNone/>
              <a:tabLst/>
              <a:defRPr/>
            </a:pPr>
            <a:r>
              <a:rPr lang="it-IT" sz="2800" dirty="0" smtClean="0"/>
              <a:t>THE </a:t>
            </a:r>
            <a:r>
              <a:rPr lang="it-IT" sz="2800" dirty="0" smtClean="0"/>
              <a:t>USA BORDERS CANADA IN THE NORTH AND MEXICO IN THE SOUTH.</a:t>
            </a:r>
          </a:p>
          <a:p>
            <a:pPr lvl="0" algn="l" defTabSz="457200" rtl="0">
              <a:spcAft>
                <a:spcPts val="1000"/>
              </a:spcAft>
              <a:buClr>
                <a:schemeClr val="tx1"/>
              </a:buClr>
              <a:buSzPct val="100000"/>
            </a:pPr>
            <a:r>
              <a:rPr kumimoji="0" lang="it-IT" sz="2800" b="0" i="0" u="none" strike="noStrike" kern="1200" cap="none" spc="0" normalizeH="0" noProof="0" dirty="0" smtClean="0">
                <a:ln>
                  <a:noFill/>
                </a:ln>
                <a:solidFill>
                  <a:schemeClr val="tx1"/>
                </a:solidFill>
                <a:effectLst/>
                <a:uLnTx/>
                <a:uFillTx/>
                <a:latin typeface="+mn-lt"/>
                <a:ea typeface="+mn-ea"/>
                <a:cs typeface="+mn-cs"/>
              </a:rPr>
              <a:t>IN THE EAST OF THE USA THERE IS THE ATLANTIC OCEAN AND IN WEST THERE IS </a:t>
            </a:r>
            <a:r>
              <a:rPr lang="it-IT" sz="2800" dirty="0" smtClean="0"/>
              <a:t>THE  PACIFIC OCEAN </a:t>
            </a:r>
            <a:endParaRPr kumimoji="0" lang="it-IT" sz="2800" b="0"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1000"/>
              </a:spcAft>
              <a:buClr>
                <a:schemeClr val="tx1"/>
              </a:buClr>
              <a:buSzPct val="100000"/>
              <a:buFont typeface="Arial"/>
              <a:buNone/>
              <a:tabLst/>
              <a:defRPr/>
            </a:pPr>
            <a:r>
              <a:rPr lang="it-IT" sz="2800" baseline="0" dirty="0" smtClean="0"/>
              <a:t>THE CAPITAL OF USA IS</a:t>
            </a:r>
            <a:r>
              <a:rPr lang="it-IT" sz="2800" dirty="0" smtClean="0"/>
              <a:t> WASHINGTON D.C. BUT NEW YORK IS THE LARGEST CITY.</a:t>
            </a:r>
          </a:p>
          <a:p>
            <a:pPr marL="0" marR="0" lvl="0" indent="0" algn="l" defTabSz="457200" rtl="0" eaLnBrk="1" fontAlgn="auto" latinLnBrk="0" hangingPunct="1">
              <a:lnSpc>
                <a:spcPct val="100000"/>
              </a:lnSpc>
              <a:spcBef>
                <a:spcPts val="0"/>
              </a:spcBef>
              <a:spcAft>
                <a:spcPts val="1000"/>
              </a:spcAft>
              <a:buClr>
                <a:schemeClr val="tx1"/>
              </a:buClr>
              <a:buSzPct val="100000"/>
              <a:buFont typeface="Arial"/>
              <a:buNone/>
              <a:tabLst/>
              <a:defRPr/>
            </a:pPr>
            <a:r>
              <a:rPr kumimoji="0" lang="it-IT" sz="2800" b="0" i="0" u="none" strike="noStrike" kern="1200" cap="none" spc="0" normalizeH="0" baseline="0" noProof="0" dirty="0" smtClean="0">
                <a:ln>
                  <a:noFill/>
                </a:ln>
                <a:solidFill>
                  <a:schemeClr val="tx1"/>
                </a:solidFill>
                <a:effectLst/>
                <a:uLnTx/>
                <a:uFillTx/>
                <a:latin typeface="+mn-lt"/>
                <a:ea typeface="+mn-ea"/>
                <a:cs typeface="+mn-cs"/>
              </a:rPr>
              <a:t>ENGLISH</a:t>
            </a:r>
            <a:r>
              <a:rPr kumimoji="0" lang="it-IT" sz="2800" b="0" i="0" u="none" strike="noStrike" kern="1200" cap="none" spc="0" normalizeH="0" noProof="0" dirty="0" smtClean="0">
                <a:ln>
                  <a:noFill/>
                </a:ln>
                <a:solidFill>
                  <a:schemeClr val="tx1"/>
                </a:solidFill>
                <a:effectLst/>
                <a:uLnTx/>
                <a:uFillTx/>
                <a:latin typeface="+mn-lt"/>
                <a:ea typeface="+mn-ea"/>
                <a:cs typeface="+mn-cs"/>
              </a:rPr>
              <a:t> IS THE  OFFICIAL  LANGUAGE.</a:t>
            </a:r>
          </a:p>
        </p:txBody>
      </p:sp>
    </p:spTree>
    <p:extLst>
      <p:ext uri="{BB962C8B-B14F-4D97-AF65-F5344CB8AC3E}">
        <p14:creationId xmlns:p14="http://schemas.microsoft.com/office/powerpoint/2010/main" val="29107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1" y="1249680"/>
            <a:ext cx="10131425" cy="4865369"/>
          </a:xfrm>
        </p:spPr>
        <p:txBody>
          <a:bodyPr>
            <a:normAutofit fontScale="92500" lnSpcReduction="10000"/>
          </a:bodyPr>
          <a:lstStyle/>
          <a:p>
            <a:pPr marL="0" lvl="0" indent="0">
              <a:buNone/>
              <a:defRPr/>
            </a:pPr>
            <a:endParaRPr lang="it-IT" sz="2400" dirty="0" smtClean="0"/>
          </a:p>
          <a:p>
            <a:pPr marL="0" lvl="0" indent="0">
              <a:buNone/>
              <a:defRPr/>
            </a:pPr>
            <a:r>
              <a:rPr lang="it-IT" sz="2400" dirty="0"/>
              <a:t>THE FLAG IS CALLED THE STARS AND </a:t>
            </a:r>
            <a:r>
              <a:rPr lang="it-IT" sz="2400" dirty="0" smtClean="0"/>
              <a:t>STRIEPES.</a:t>
            </a:r>
            <a:endParaRPr lang="it-IT" sz="2400" dirty="0" smtClean="0"/>
          </a:p>
          <a:p>
            <a:pPr marL="0" lvl="0" indent="0">
              <a:buNone/>
              <a:defRPr/>
            </a:pPr>
            <a:endParaRPr lang="it-IT" sz="2400" dirty="0"/>
          </a:p>
          <a:p>
            <a:pPr marL="0" lvl="0" indent="0">
              <a:buNone/>
              <a:defRPr/>
            </a:pPr>
            <a:r>
              <a:rPr lang="it-IT" sz="2400" dirty="0" smtClean="0"/>
              <a:t>THE </a:t>
            </a:r>
            <a:r>
              <a:rPr lang="it-IT" sz="2400" dirty="0" smtClean="0"/>
              <a:t>USA HAS A VARIED LANDSCAPE …</a:t>
            </a:r>
          </a:p>
          <a:p>
            <a:pPr marL="0" lvl="0" indent="0">
              <a:buNone/>
              <a:defRPr/>
            </a:pPr>
            <a:r>
              <a:rPr lang="it-IT" sz="2400" dirty="0" smtClean="0"/>
              <a:t>BETWEEN THESE LAKES THERE ARE THE NIAGARA FALLS.</a:t>
            </a:r>
          </a:p>
          <a:p>
            <a:pPr marL="0" lvl="0" indent="0">
              <a:buNone/>
              <a:defRPr/>
            </a:pPr>
            <a:endParaRPr lang="it-IT" sz="2400" dirty="0" smtClean="0"/>
          </a:p>
          <a:p>
            <a:pPr marL="0" lvl="0" indent="0">
              <a:buNone/>
              <a:defRPr/>
            </a:pPr>
            <a:r>
              <a:rPr lang="it-IT" sz="2400" dirty="0" smtClean="0"/>
              <a:t>                                                                  </a:t>
            </a:r>
            <a:r>
              <a:rPr lang="it-IT" sz="2800" dirty="0" smtClean="0"/>
              <a:t>THE POPULATION IS VERY BIG, OF                                                                                                                              D                                                               DIFFERENT RAICESES AND COLOUR</a:t>
            </a:r>
            <a:endParaRPr lang="it-IT" sz="2000" dirty="0" smtClean="0"/>
          </a:p>
          <a:p>
            <a:pPr>
              <a:buNone/>
            </a:pPr>
            <a:r>
              <a:rPr lang="it-IT" sz="2000" dirty="0" smtClean="0"/>
              <a:t>                                                                                     </a:t>
            </a:r>
            <a:r>
              <a:rPr lang="it-IT" sz="2400" dirty="0" smtClean="0"/>
              <a:t>IN THE USA MOST OF PEOPLE ARE MIGRATED FROM ALL                                                                    ALL OVER THE WORLD.</a:t>
            </a:r>
          </a:p>
          <a:p>
            <a:r>
              <a:rPr lang="it-IT" sz="2400" dirty="0" smtClean="0"/>
              <a:t>                                                                           </a:t>
            </a:r>
            <a:endParaRPr lang="it-IT" sz="2400" dirty="0"/>
          </a:p>
        </p:txBody>
      </p:sp>
      <p:pic>
        <p:nvPicPr>
          <p:cNvPr id="4" name="Segnaposto contenuto 3" descr="mappa  usa.png"/>
          <p:cNvPicPr>
            <a:picLocks noChangeAspect="1"/>
          </p:cNvPicPr>
          <p:nvPr/>
        </p:nvPicPr>
        <p:blipFill>
          <a:blip r:embed="rId2"/>
          <a:srcRect l="84908" t="43834" r="4966" b="47522"/>
          <a:stretch>
            <a:fillRect/>
          </a:stretch>
        </p:blipFill>
        <p:spPr>
          <a:xfrm>
            <a:off x="7370698" y="1470061"/>
            <a:ext cx="2987739" cy="17120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7" name="Picture 3" descr="E:\cascate-niagara-tour.jpg"/>
          <p:cNvPicPr>
            <a:picLocks noChangeAspect="1" noChangeArrowheads="1"/>
          </p:cNvPicPr>
          <p:nvPr/>
        </p:nvPicPr>
        <p:blipFill>
          <a:blip r:embed="rId3"/>
          <a:srcRect/>
          <a:stretch>
            <a:fillRect/>
          </a:stretch>
        </p:blipFill>
        <p:spPr bwMode="auto">
          <a:xfrm>
            <a:off x="108468" y="3682364"/>
            <a:ext cx="4853169" cy="2696625"/>
          </a:xfrm>
          <a:prstGeom prst="rect">
            <a:avLst/>
          </a:prstGeom>
          <a:ln>
            <a:noFill/>
          </a:ln>
          <a:effectLst>
            <a:softEdge rad="112500"/>
          </a:effectLst>
        </p:spPr>
      </p:pic>
      <p:sp>
        <p:nvSpPr>
          <p:cNvPr id="6" name="כותרת 1"/>
          <p:cNvSpPr txBox="1">
            <a:spLocks/>
          </p:cNvSpPr>
          <p:nvPr/>
        </p:nvSpPr>
        <p:spPr>
          <a:xfrm>
            <a:off x="3576287" y="236483"/>
            <a:ext cx="5696989" cy="1076403"/>
          </a:xfrm>
          <a:prstGeom prst="rect">
            <a:avLst/>
          </a:prstGeom>
          <a:effectLst/>
        </p:spPr>
        <p:txBody>
          <a:bodyPr vert="horz" lIns="91440" tIns="45720" rIns="91440" bIns="45720" numCol="1" rtlCol="0" anchor="ctr">
            <a:prstTxWarp prst="textChevron">
              <a:avLst/>
            </a:prstTxWarp>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600" b="0" i="0" u="none" strike="noStrike" kern="1200" cap="all" spc="0" normalizeH="0" baseline="0" noProof="0" dirty="0" smtClean="0">
                <a:ln w="3175" cmpd="sng">
                  <a:noFill/>
                </a:ln>
                <a:solidFill>
                  <a:schemeClr val="tx1"/>
                </a:solidFill>
                <a:effectLst>
                  <a:glow rad="228600">
                    <a:schemeClr val="accent3">
                      <a:satMod val="175000"/>
                      <a:alpha val="40000"/>
                    </a:schemeClr>
                  </a:glow>
                </a:effectLst>
                <a:uLnTx/>
                <a:uFillTx/>
                <a:latin typeface="+mj-lt"/>
                <a:ea typeface="+mj-ea"/>
                <a:cs typeface="+mj-cs"/>
              </a:rPr>
              <a:t>the usa</a:t>
            </a:r>
            <a:endParaRPr kumimoji="0" lang="it-IT" sz="3600" b="0" i="0" u="none" strike="noStrike" kern="1200" cap="all" spc="0" normalizeH="0" baseline="0" noProof="0" dirty="0">
              <a:ln w="3175" cmpd="sng">
                <a:noFill/>
              </a:ln>
              <a:solidFill>
                <a:schemeClr val="tx1"/>
              </a:solidFill>
              <a:effectLst>
                <a:glow rad="228600">
                  <a:schemeClr val="accent3">
                    <a:satMod val="175000"/>
                    <a:alpha val="40000"/>
                  </a:schemeClr>
                </a:glow>
              </a:effectLst>
              <a:uLnTx/>
              <a:uFillTx/>
              <a:latin typeface="+mj-lt"/>
              <a:ea typeface="+mj-ea"/>
              <a:cs typeface="+mj-cs"/>
            </a:endParaRP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8092" y="105595"/>
            <a:ext cx="10131425" cy="486449"/>
          </a:xfrm>
        </p:spPr>
        <p:txBody>
          <a:bodyPr>
            <a:normAutofit fontScale="90000"/>
          </a:bodyPr>
          <a:lstStyle/>
          <a:p>
            <a:pPr algn="ctr"/>
            <a:r>
              <a:rPr lang="it-IT" b="1" cap="none" spc="50" dirty="0" smtClean="0">
                <a:ln w="9525" cmpd="sng">
                  <a:solidFill>
                    <a:schemeClr val="accent1"/>
                  </a:solidFill>
                  <a:prstDash val="solid"/>
                </a:ln>
                <a:solidFill>
                  <a:srgbClr val="FF0000"/>
                </a:solidFill>
                <a:effectLst>
                  <a:glow rad="228600">
                    <a:schemeClr val="accent6">
                      <a:satMod val="175000"/>
                      <a:alpha val="40000"/>
                    </a:schemeClr>
                  </a:glow>
                </a:effectLst>
              </a:rPr>
              <a:t>L’HIP HOP FRANCESE IL 2° PIU FAMOSO</a:t>
            </a:r>
            <a:endParaRPr lang="it-IT" b="1" cap="none" spc="50" dirty="0">
              <a:ln w="9525" cmpd="sng">
                <a:solidFill>
                  <a:schemeClr val="accent1"/>
                </a:solidFill>
                <a:prstDash val="solid"/>
              </a:ln>
              <a:solidFill>
                <a:srgbClr val="FF0000"/>
              </a:solidFill>
              <a:effectLst>
                <a:glow rad="228600">
                  <a:schemeClr val="accent6">
                    <a:satMod val="175000"/>
                    <a:alpha val="40000"/>
                  </a:schemeClr>
                </a:glow>
              </a:effectLst>
            </a:endParaRPr>
          </a:p>
        </p:txBody>
      </p:sp>
      <p:sp>
        <p:nvSpPr>
          <p:cNvPr id="3" name="מציין מיקום תוכן 2"/>
          <p:cNvSpPr>
            <a:spLocks noGrp="1"/>
          </p:cNvSpPr>
          <p:nvPr>
            <p:ph idx="1"/>
          </p:nvPr>
        </p:nvSpPr>
        <p:spPr>
          <a:xfrm>
            <a:off x="658092" y="592044"/>
            <a:ext cx="10924308" cy="2509339"/>
          </a:xfrm>
        </p:spPr>
        <p:txBody>
          <a:bodyPr>
            <a:normAutofit/>
          </a:bodyPr>
          <a:lstStyle/>
          <a:p>
            <a:pPr marL="0" indent="0">
              <a:buNone/>
            </a:pPr>
            <a:r>
              <a:rPr lang="fr-FR" sz="2000" dirty="0" smtClean="0"/>
              <a:t>Le rap </a:t>
            </a:r>
            <a:r>
              <a:rPr lang="fr-FR" sz="2000" dirty="0" err="1"/>
              <a:t>francais</a:t>
            </a:r>
            <a:r>
              <a:rPr lang="fr-FR" sz="2000" dirty="0"/>
              <a:t> </a:t>
            </a:r>
            <a:r>
              <a:rPr lang="fr-FR" sz="2000" dirty="0" err="1"/>
              <a:t>developpe</a:t>
            </a:r>
            <a:r>
              <a:rPr lang="fr-FR" sz="2000" dirty="0"/>
              <a:t> sa propre personnalité, oscillant entre critiques à la société, messages positifs ou festifs et tentation commerciale.</a:t>
            </a:r>
          </a:p>
          <a:p>
            <a:pPr marL="0" indent="0">
              <a:buNone/>
            </a:pPr>
            <a:r>
              <a:rPr lang="fr-FR" sz="2000" dirty="0" smtClean="0"/>
              <a:t>La </a:t>
            </a:r>
            <a:r>
              <a:rPr lang="fr-FR" sz="2000" dirty="0"/>
              <a:t>conception de l'Afrique selon les français et le racisme dans la société française sont fondamentales pour comprendre  hip-hop et rap en France. Les rappeurs sont surtout d'origine africaine, et en abordant la question de leur invisibilité dans la société française et en déclarant leurs origines, ils redéfinissent leur identité et défient les notions françaises d'ethnicité et de citoyenneté.</a:t>
            </a:r>
          </a:p>
          <a:p>
            <a:endParaRPr lang="it-IT" sz="2000"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276" y="2857933"/>
            <a:ext cx="5967124" cy="3430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93" y="3101383"/>
            <a:ext cx="4514850" cy="2943225"/>
          </a:xfrm>
          <a:prstGeom prst="rect">
            <a:avLst/>
          </a:prstGeom>
          <a:ln>
            <a:noFill/>
          </a:ln>
          <a:effectLst>
            <a:softEdge rad="112500"/>
          </a:effectLst>
        </p:spPr>
      </p:pic>
    </p:spTree>
    <p:extLst>
      <p:ext uri="{BB962C8B-B14F-4D97-AF65-F5344CB8AC3E}">
        <p14:creationId xmlns:p14="http://schemas.microsoft.com/office/powerpoint/2010/main" val="326187800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1328" y="316827"/>
            <a:ext cx="10131425" cy="1071154"/>
          </a:xfrm>
        </p:spPr>
        <p:txBody>
          <a:bodyPr>
            <a:noAutofit/>
          </a:bodyPr>
          <a:lstStyle/>
          <a:p>
            <a:pPr algn="ctr"/>
            <a:r>
              <a:rPr lang="it-IT" sz="7200" b="1" cap="none" dirty="0" smtClean="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rPr>
              <a:t>HIP-HOP</a:t>
            </a:r>
            <a:endParaRPr lang="it-IT" sz="7200" b="1" cap="none" dirty="0">
              <a:ln w="13462">
                <a:solidFill>
                  <a:schemeClr val="bg1"/>
                </a:solidFill>
                <a:prstDash val="solid"/>
              </a:ln>
              <a:solidFill>
                <a:schemeClr val="tx1">
                  <a:lumMod val="85000"/>
                  <a:lumOff val="15000"/>
                </a:schemeClr>
              </a:solidFill>
              <a:effectLst>
                <a:glow rad="139700">
                  <a:schemeClr val="accent2">
                    <a:satMod val="175000"/>
                    <a:alpha val="40000"/>
                  </a:schemeClr>
                </a:glow>
                <a:outerShdw dist="38100" dir="2700000" algn="bl" rotWithShape="0">
                  <a:schemeClr val="accent5"/>
                </a:outerShdw>
              </a:effectLst>
            </a:endParaRPr>
          </a:p>
        </p:txBody>
      </p:sp>
      <p:sp>
        <p:nvSpPr>
          <p:cNvPr id="3" name="Segnaposto contenuto 2"/>
          <p:cNvSpPr>
            <a:spLocks noGrp="1"/>
          </p:cNvSpPr>
          <p:nvPr>
            <p:ph idx="1"/>
          </p:nvPr>
        </p:nvSpPr>
        <p:spPr>
          <a:xfrm>
            <a:off x="816430" y="4637314"/>
            <a:ext cx="10131425" cy="2608700"/>
          </a:xfrm>
        </p:spPr>
        <p:txBody>
          <a:bodyPr/>
          <a:lstStyle/>
          <a:p>
            <a:pPr marL="0" lvl="0" indent="0" defTabSz="914400">
              <a:spcAft>
                <a:spcPts val="0"/>
              </a:spcAft>
              <a:buClrTx/>
              <a:buSzTx/>
              <a:buNone/>
            </a:pPr>
            <a:endParaRPr lang="it-IT" sz="2800" dirty="0">
              <a:latin typeface="Arial"/>
            </a:endParaRPr>
          </a:p>
          <a:p>
            <a:pPr marL="0" lvl="0" indent="0" defTabSz="914400">
              <a:spcAft>
                <a:spcPts val="0"/>
              </a:spcAft>
              <a:buClrTx/>
              <a:buSzTx/>
              <a:buNone/>
            </a:pPr>
            <a:endParaRPr lang="it-IT" sz="2800" dirty="0">
              <a:latin typeface="Arial"/>
            </a:endParaRPr>
          </a:p>
        </p:txBody>
      </p:sp>
      <p:sp>
        <p:nvSpPr>
          <p:cNvPr id="4" name="Segnaposto contenuto 2"/>
          <p:cNvSpPr txBox="1">
            <a:spLocks/>
          </p:cNvSpPr>
          <p:nvPr/>
        </p:nvSpPr>
        <p:spPr>
          <a:xfrm>
            <a:off x="274320" y="1389884"/>
            <a:ext cx="11917680" cy="5139504"/>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lvl="0" indent="0" algn="ctr">
              <a:buClr>
                <a:srgbClr val="6EA0B0"/>
              </a:buClr>
              <a:buNone/>
              <a:defRPr/>
            </a:pPr>
            <a:r>
              <a:rPr lang="it-IT" u="sng" dirty="0" smtClean="0">
                <a:latin typeface="Arial"/>
              </a:rPr>
              <a:t>I QUATTRO ELEMENTI DELLA CULTURA HIP HOP SONO:</a:t>
            </a:r>
          </a:p>
          <a:p>
            <a:pPr marL="36576" lvl="0" indent="0">
              <a:buClr>
                <a:srgbClr val="6EA0B0"/>
              </a:buClr>
              <a:buNone/>
              <a:defRPr/>
            </a:pPr>
            <a:endParaRPr lang="it-IT" dirty="0" smtClean="0">
              <a:latin typeface="Arial"/>
            </a:endParaRPr>
          </a:p>
          <a:p>
            <a:pPr marL="36576" lvl="0" indent="0">
              <a:buClr>
                <a:srgbClr val="6EA0B0"/>
              </a:buClr>
              <a:buNone/>
              <a:defRPr/>
            </a:pPr>
            <a:r>
              <a:rPr lang="it-IT" dirty="0" smtClean="0">
                <a:latin typeface="Arial"/>
              </a:rPr>
              <a:t> </a:t>
            </a:r>
          </a:p>
          <a:p>
            <a:pPr marL="36576" lvl="0" indent="0">
              <a:buClr>
                <a:srgbClr val="6EA0B0"/>
              </a:buClr>
              <a:buNone/>
              <a:defRPr/>
            </a:pPr>
            <a:endParaRPr lang="it-IT" dirty="0">
              <a:latin typeface="Arial"/>
            </a:endParaRPr>
          </a:p>
          <a:p>
            <a:pPr marL="36576" lvl="0" indent="0">
              <a:buClr>
                <a:srgbClr val="6EA0B0"/>
              </a:buClr>
              <a:buNone/>
              <a:defRPr/>
            </a:pPr>
            <a:r>
              <a:rPr lang="it-IT" dirty="0" smtClean="0">
                <a:latin typeface="Arial"/>
              </a:rPr>
              <a:t>il Rapping,       la break dance,             DJing.         il writing (graffiti)  </a:t>
            </a:r>
            <a:endParaRPr lang="it-IT" dirty="0">
              <a:latin typeface="Arial"/>
            </a:endParaRPr>
          </a:p>
        </p:txBody>
      </p:sp>
      <p:pic>
        <p:nvPicPr>
          <p:cNvPr id="5" name="תמונה 4">
            <a:hlinkClick r:id="rId2" action="ppaction://hlinksldjump"/>
          </p:cNvPr>
          <p:cNvPicPr>
            <a:picLocks noChangeAspect="1"/>
          </p:cNvPicPr>
          <p:nvPr/>
        </p:nvPicPr>
        <p:blipFill rotWithShape="1">
          <a:blip r:embed="rId3"/>
          <a:srcRect r="12664" b="14404"/>
          <a:stretch/>
        </p:blipFill>
        <p:spPr>
          <a:xfrm>
            <a:off x="9137865" y="4486596"/>
            <a:ext cx="2745936" cy="18903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תמונה 5">
            <a:hlinkClick r:id="rId4" action="ppaction://hlinksldjump"/>
          </p:cNvPr>
          <p:cNvPicPr>
            <a:picLocks noChangeAspect="1"/>
          </p:cNvPicPr>
          <p:nvPr/>
        </p:nvPicPr>
        <p:blipFill>
          <a:blip r:embed="rId5"/>
          <a:stretch>
            <a:fillRect/>
          </a:stretch>
        </p:blipFill>
        <p:spPr>
          <a:xfrm>
            <a:off x="2789378" y="4486596"/>
            <a:ext cx="2962135" cy="20427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תמונה 6">
            <a:hlinkClick r:id="rId6" action="ppaction://hlinksldjump"/>
          </p:cNvPr>
          <p:cNvPicPr>
            <a:picLocks noChangeAspect="1"/>
          </p:cNvPicPr>
          <p:nvPr/>
        </p:nvPicPr>
        <p:blipFill rotWithShape="1">
          <a:blip r:embed="rId7"/>
          <a:srcRect l="5575" t="6408" r="24463" b="7358"/>
          <a:stretch/>
        </p:blipFill>
        <p:spPr>
          <a:xfrm>
            <a:off x="201579" y="4519256"/>
            <a:ext cx="2194560" cy="20101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תמונה 7">
            <a:hlinkClick r:id="rId8" action="ppaction://hlinksldjump"/>
          </p:cNvPr>
          <p:cNvPicPr>
            <a:picLocks noChangeAspect="1"/>
          </p:cNvPicPr>
          <p:nvPr/>
        </p:nvPicPr>
        <p:blipFill>
          <a:blip r:embed="rId9"/>
          <a:stretch>
            <a:fillRect/>
          </a:stretch>
        </p:blipFill>
        <p:spPr>
          <a:xfrm>
            <a:off x="6135928" y="4519256"/>
            <a:ext cx="2617522" cy="18941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1" name="מחבר חץ ישר 10"/>
          <p:cNvCxnSpPr/>
          <p:nvPr/>
        </p:nvCxnSpPr>
        <p:spPr>
          <a:xfrm flipH="1">
            <a:off x="1164851" y="2105891"/>
            <a:ext cx="2381913" cy="1227858"/>
          </a:xfrm>
          <a:prstGeom prst="straightConnector1">
            <a:avLst/>
          </a:prstGeom>
          <a:ln>
            <a:tailEnd type="triangle"/>
          </a:ln>
          <a:effectLst>
            <a:glow rad="139700">
              <a:schemeClr val="accent2">
                <a:satMod val="175000"/>
                <a:alpha val="40000"/>
              </a:schemeClr>
            </a:glow>
            <a:outerShdw blurRad="50800" dist="381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pic>
        <p:nvPicPr>
          <p:cNvPr id="12" name="תמונה 11"/>
          <p:cNvPicPr>
            <a:picLocks noChangeAspect="1"/>
          </p:cNvPicPr>
          <p:nvPr/>
        </p:nvPicPr>
        <p:blipFill>
          <a:blip r:embed="rId10"/>
          <a:stretch>
            <a:fillRect/>
          </a:stretch>
        </p:blipFill>
        <p:spPr>
          <a:xfrm rot="16444278">
            <a:off x="6345319" y="2027701"/>
            <a:ext cx="1649649" cy="1534145"/>
          </a:xfrm>
          <a:prstGeom prst="rect">
            <a:avLst/>
          </a:prstGeom>
        </p:spPr>
      </p:pic>
      <p:pic>
        <p:nvPicPr>
          <p:cNvPr id="13" name="תמונה 12"/>
          <p:cNvPicPr>
            <a:picLocks noChangeAspect="1"/>
          </p:cNvPicPr>
          <p:nvPr/>
        </p:nvPicPr>
        <p:blipFill>
          <a:blip r:embed="rId11"/>
          <a:stretch>
            <a:fillRect/>
          </a:stretch>
        </p:blipFill>
        <p:spPr>
          <a:xfrm rot="20126371">
            <a:off x="4209134" y="2139029"/>
            <a:ext cx="1529798" cy="1401490"/>
          </a:xfrm>
          <a:prstGeom prst="rect">
            <a:avLst/>
          </a:prstGeom>
        </p:spPr>
      </p:pic>
      <p:pic>
        <p:nvPicPr>
          <p:cNvPr id="16" name="תמונה 15"/>
          <p:cNvPicPr>
            <a:picLocks noChangeAspect="1"/>
          </p:cNvPicPr>
          <p:nvPr/>
        </p:nvPicPr>
        <p:blipFill>
          <a:blip r:embed="rId12"/>
          <a:stretch>
            <a:fillRect/>
          </a:stretch>
        </p:blipFill>
        <p:spPr>
          <a:xfrm rot="15193795">
            <a:off x="8236566" y="2028308"/>
            <a:ext cx="2286271" cy="16213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2.5"/>
                                          </p:val>
                                        </p:tav>
                                        <p:tav tm="100000">
                                          <p:val>
                                            <p:strVal val="#ppt_w"/>
                                          </p:val>
                                        </p:tav>
                                      </p:tavLst>
                                    </p:anim>
                                    <p:anim calcmode="lin" valueType="num">
                                      <p:cBhvr>
                                        <p:cTn id="8" dur="500" fill="hold"/>
                                        <p:tgtEl>
                                          <p:spTgt spid="7"/>
                                        </p:tgtEl>
                                        <p:attrNameLst>
                                          <p:attrName>ppt_h</p:attrName>
                                        </p:attrNameLst>
                                      </p:cBhvr>
                                      <p:tavLst>
                                        <p:tav tm="0">
                                          <p:val>
                                            <p:strVal val="#ppt_h*0.01"/>
                                          </p:val>
                                        </p:tav>
                                        <p:tav tm="100000">
                                          <p:val>
                                            <p:strVal val="#ppt_h"/>
                                          </p:val>
                                        </p:tav>
                                      </p:tavLst>
                                    </p:anim>
                                    <p:anim calcmode="lin" valueType="num">
                                      <p:cBhvr>
                                        <p:cTn id="9" dur="500" fill="hold"/>
                                        <p:tgtEl>
                                          <p:spTgt spid="7"/>
                                        </p:tgtEl>
                                        <p:attrNameLst>
                                          <p:attrName>ppt_x</p:attrName>
                                        </p:attrNameLst>
                                      </p:cBhvr>
                                      <p:tavLst>
                                        <p:tav tm="0">
                                          <p:val>
                                            <p:strVal val="#ppt_x"/>
                                          </p:val>
                                        </p:tav>
                                        <p:tav tm="100000">
                                          <p:val>
                                            <p:strVal val="#ppt_x"/>
                                          </p:val>
                                        </p:tav>
                                      </p:tavLst>
                                    </p:anim>
                                    <p:anim calcmode="lin" valueType="num">
                                      <p:cBhvr>
                                        <p:cTn id="10" dur="500" fill="hold"/>
                                        <p:tgtEl>
                                          <p:spTgt spid="7"/>
                                        </p:tgtEl>
                                        <p:attrNameLst>
                                          <p:attrName>ppt_y</p:attrName>
                                        </p:attrNameLst>
                                      </p:cBhvr>
                                      <p:tavLst>
                                        <p:tav tm="0">
                                          <p:val>
                                            <p:strVal val="#ppt_h+1"/>
                                          </p:val>
                                        </p:tav>
                                        <p:tav tm="100000">
                                          <p:val>
                                            <p:strVal val="#ppt_y"/>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2.5"/>
                                          </p:val>
                                        </p:tav>
                                        <p:tav tm="100000">
                                          <p:val>
                                            <p:strVal val="#ppt_w"/>
                                          </p:val>
                                        </p:tav>
                                      </p:tavLst>
                                    </p:anim>
                                    <p:anim calcmode="lin" valueType="num">
                                      <p:cBhvr>
                                        <p:cTn id="26" dur="500" fill="hold"/>
                                        <p:tgtEl>
                                          <p:spTgt spid="8"/>
                                        </p:tgtEl>
                                        <p:attrNameLst>
                                          <p:attrName>ppt_h</p:attrName>
                                        </p:attrNameLst>
                                      </p:cBhvr>
                                      <p:tavLst>
                                        <p:tav tm="0">
                                          <p:val>
                                            <p:strVal val="#ppt_h*0.01"/>
                                          </p:val>
                                        </p:tav>
                                        <p:tav tm="100000">
                                          <p:val>
                                            <p:strVal val="#ppt_h"/>
                                          </p:val>
                                        </p:tav>
                                      </p:tavLst>
                                    </p:anim>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h+1"/>
                                          </p:val>
                                        </p:tav>
                                        <p:tav tm="100000">
                                          <p:val>
                                            <p:strVal val="#ppt_y"/>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strVal val="#ppt_w*2.5"/>
                                          </p:val>
                                        </p:tav>
                                        <p:tav tm="100000">
                                          <p:val>
                                            <p:strVal val="#ppt_w"/>
                                          </p:val>
                                        </p:tav>
                                      </p:tavLst>
                                    </p:anim>
                                    <p:anim calcmode="lin" valueType="num">
                                      <p:cBhvr>
                                        <p:cTn id="35" dur="500" fill="hold"/>
                                        <p:tgtEl>
                                          <p:spTgt spid="5"/>
                                        </p:tgtEl>
                                        <p:attrNameLst>
                                          <p:attrName>ppt_h</p:attrName>
                                        </p:attrNameLst>
                                      </p:cBhvr>
                                      <p:tavLst>
                                        <p:tav tm="0">
                                          <p:val>
                                            <p:strVal val="#ppt_h*0.01"/>
                                          </p:val>
                                        </p:tav>
                                        <p:tav tm="100000">
                                          <p:val>
                                            <p:strVal val="#ppt_h"/>
                                          </p:val>
                                        </p:tav>
                                      </p:tavLst>
                                    </p:anim>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h+1"/>
                                          </p:val>
                                        </p:tav>
                                        <p:tav tm="100000">
                                          <p:val>
                                            <p:strVal val="#ppt_y"/>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שמימי">
  <a:themeElements>
    <a:clrScheme name="שמימי">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שמימ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שמימי">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שמימי</Template>
  <TotalTime>18720</TotalTime>
  <Words>949</Words>
  <Application>Microsoft Office PowerPoint</Application>
  <PresentationFormat>מסך רחב</PresentationFormat>
  <Paragraphs>106</Paragraphs>
  <Slides>20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20</vt:i4>
      </vt:variant>
    </vt:vector>
  </HeadingPairs>
  <TitlesOfParts>
    <vt:vector size="26" baseType="lpstr">
      <vt:lpstr>Arial</vt:lpstr>
      <vt:lpstr>Calibri</vt:lpstr>
      <vt:lpstr>Calibri Light</vt:lpstr>
      <vt:lpstr>Times New Roman</vt:lpstr>
      <vt:lpstr>Wingdings 2</vt:lpstr>
      <vt:lpstr>שמימי</vt:lpstr>
      <vt:lpstr>מצגת של PowerPoint‏</vt:lpstr>
      <vt:lpstr>מצגת של PowerPoint‏</vt:lpstr>
      <vt:lpstr>HIP-HOP  TESINA</vt:lpstr>
      <vt:lpstr>LA NASCITA DELL’ HIP-HOP annI 70      </vt:lpstr>
      <vt:lpstr>מצגת של PowerPoint‏</vt:lpstr>
      <vt:lpstr>the usa</vt:lpstr>
      <vt:lpstr>מצגת של PowerPoint‏</vt:lpstr>
      <vt:lpstr>L’HIP HOP FRANCESE IL 2° PIU FAMOSO</vt:lpstr>
      <vt:lpstr>HIP-HOP</vt:lpstr>
      <vt:lpstr>מצגת של PowerPoint‏</vt:lpstr>
      <vt:lpstr>IL RAP</vt:lpstr>
      <vt:lpstr>IL NOSTRO CORPO  si muove grazie  ALL’AZIONE DEI MUSCOLI  CHE hANNO  due CARATTERISTICHE: CONTRATTILITà  ED ELASTICITà;  LA POSSIBILITà DI ACCORCIARE E RITORNATE ALLA  FORMA ORIGINARIA.  Essi ci permettono di muovere il nostro corpo e di compiere delle azioni,  Tra cui il ballo (break dance)  </vt:lpstr>
      <vt:lpstr>  ENERGIA PER LAVORARE </vt:lpstr>
      <vt:lpstr>GINNASTICA LA DANZA</vt:lpstr>
      <vt:lpstr>GINNASTICA</vt:lpstr>
      <vt:lpstr>TECNOLOGIA DELL’HIP - HOP</vt:lpstr>
      <vt:lpstr>TECNOLOGIA </vt:lpstr>
      <vt:lpstr>LA MUSICA CHASIDDICA</vt:lpstr>
      <vt:lpstr>Il GRAFFITISMO COMINCIÒ COME ARTE DI STRADA AD ESCLUSIVO UTILIZZO DEI GIOVANI NEWYORCHESI DI COLORE; IN UN SECONDO MOMENTO DIVENNE STRUMENTO DI COMUNICAZIONE DEI CONCETTI ANARCHICI DEI GRUPPI PUNK.   A PARTIRE DAL 1973 IL GRAFFITISMO DIVENTA UN VERO E PROPRIO MOVIMENTO ARTISTICO QUANDO VIENE A FONDARSI IL PRIMO GRUPPO DI ARTISTI GRAFFITISTI: united graffiti artists</vt:lpstr>
      <vt:lpstr>מצגת של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jacob</dc:creator>
  <cp:lastModifiedBy>jacob</cp:lastModifiedBy>
  <cp:revision>171</cp:revision>
  <dcterms:created xsi:type="dcterms:W3CDTF">2018-04-07T22:46:29Z</dcterms:created>
  <dcterms:modified xsi:type="dcterms:W3CDTF">2018-06-17T21:47:45Z</dcterms:modified>
</cp:coreProperties>
</file>