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51"/>
  </p:notesMasterIdLst>
  <p:sldIdLst>
    <p:sldId id="257" r:id="rId6"/>
    <p:sldId id="261" r:id="rId7"/>
    <p:sldId id="323" r:id="rId8"/>
    <p:sldId id="324" r:id="rId9"/>
    <p:sldId id="327" r:id="rId10"/>
    <p:sldId id="325" r:id="rId11"/>
    <p:sldId id="262" r:id="rId12"/>
    <p:sldId id="300" r:id="rId13"/>
    <p:sldId id="328" r:id="rId14"/>
    <p:sldId id="329" r:id="rId15"/>
    <p:sldId id="330" r:id="rId16"/>
    <p:sldId id="356" r:id="rId17"/>
    <p:sldId id="357" r:id="rId18"/>
    <p:sldId id="358" r:id="rId19"/>
    <p:sldId id="359" r:id="rId20"/>
    <p:sldId id="360" r:id="rId21"/>
    <p:sldId id="263" r:id="rId22"/>
    <p:sldId id="350" r:id="rId23"/>
    <p:sldId id="351" r:id="rId24"/>
    <p:sldId id="352" r:id="rId25"/>
    <p:sldId id="364" r:id="rId26"/>
    <p:sldId id="264" r:id="rId27"/>
    <p:sldId id="319" r:id="rId28"/>
    <p:sldId id="320" r:id="rId29"/>
    <p:sldId id="321" r:id="rId30"/>
    <p:sldId id="265" r:id="rId31"/>
    <p:sldId id="335" r:id="rId32"/>
    <p:sldId id="336" r:id="rId33"/>
    <p:sldId id="337" r:id="rId34"/>
    <p:sldId id="266" r:id="rId35"/>
    <p:sldId id="304" r:id="rId36"/>
    <p:sldId id="306" r:id="rId37"/>
    <p:sldId id="308" r:id="rId38"/>
    <p:sldId id="311" r:id="rId39"/>
    <p:sldId id="313" r:id="rId40"/>
    <p:sldId id="314" r:id="rId41"/>
    <p:sldId id="298" r:id="rId42"/>
    <p:sldId id="338" r:id="rId43"/>
    <p:sldId id="339" r:id="rId44"/>
    <p:sldId id="340" r:id="rId45"/>
    <p:sldId id="317" r:id="rId46"/>
    <p:sldId id="332" r:id="rId47"/>
    <p:sldId id="333" r:id="rId48"/>
    <p:sldId id="334" r:id="rId49"/>
    <p:sldId id="341" r:id="rId5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2CAA"/>
    <a:srgbClr val="00FFFF"/>
    <a:srgbClr val="06DDE8"/>
    <a:srgbClr val="FFFF00"/>
    <a:srgbClr val="FF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699" autoAdjust="0"/>
    <p:restoredTop sz="94624" autoAdjust="0"/>
  </p:normalViewPr>
  <p:slideViewPr>
    <p:cSldViewPr>
      <p:cViewPr>
        <p:scale>
          <a:sx n="70" d="100"/>
          <a:sy n="70" d="100"/>
        </p:scale>
        <p:origin x="-79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5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3BF673-426F-45F4-BDE9-1BBBFF57839C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65256-818E-4859-8F15-6E3201D30FE3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65256-818E-4859-8F15-6E3201D30FE3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950F93-C655-46F1-9418-E967302107F0}" type="slidenum">
              <a:rPr lang="it-IT" smtClean="0"/>
              <a:pPr/>
              <a:t>21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8B650-F822-45DD-B45B-0749D4AA2684}" type="slidenum">
              <a:rPr lang="it-IT" smtClean="0"/>
              <a:pPr/>
              <a:t>29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49" y="5349903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2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1"/>
            <a:ext cx="2895600" cy="288925"/>
          </a:xfrm>
        </p:spPr>
        <p:txBody>
          <a:bodyPr/>
          <a:lstStyle/>
          <a:p>
            <a:endParaRPr lang="it-IT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49" y="3444903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6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1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5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6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5" y="1316038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1" y="1316038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49" y="6019801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49" y="5849118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1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1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1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9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7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7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7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6"/>
            <a:ext cx="762000" cy="365125"/>
          </a:xfrm>
        </p:spPr>
        <p:txBody>
          <a:bodyPr/>
          <a:lstStyle/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1" y="2362201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362201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1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2" y="329185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7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2" y="329185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7" y="434163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2" y="329185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3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4" y="930145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2" y="329185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1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5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3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/>
          <p:cNvSpPr>
            <a:spLocks/>
          </p:cNvSpPr>
          <p:nvPr/>
        </p:nvSpPr>
        <p:spPr bwMode="auto">
          <a:xfrm>
            <a:off x="0" y="4752127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433051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/>
          <p:cNvSpPr>
            <a:spLocks/>
          </p:cNvSpPr>
          <p:nvPr/>
        </p:nvSpPr>
        <p:spPr bwMode="auto">
          <a:xfrm>
            <a:off x="0" y="4752127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3583838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5800" y="2485801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267200" y="1600201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1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6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1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85529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156448" y="6422065"/>
            <a:ext cx="762000" cy="365125"/>
          </a:xfrm>
        </p:spPr>
        <p:txBody>
          <a:bodyPr/>
          <a:lstStyle/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56733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556733" y="2998766"/>
            <a:ext cx="3053867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422065"/>
            <a:ext cx="2133600" cy="365125"/>
          </a:xfrm>
        </p:spPr>
        <p:txBody>
          <a:bodyPr/>
          <a:lstStyle/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49" y="1050899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3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1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1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49" y="1050899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49" y="1057987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2" y="329185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7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6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6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6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igura a mano libera 11"/>
          <p:cNvSpPr>
            <a:spLocks/>
          </p:cNvSpPr>
          <p:nvPr/>
        </p:nvSpPr>
        <p:spPr bwMode="auto">
          <a:xfrm>
            <a:off x="0" y="4752127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igura a mano libera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egnaposto tito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0" name="Segnaposto testo 29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457200" y="6422065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BDFCB99-1F5F-4DE3-AEDC-34A754456FAA}" type="datetimeFigureOut">
              <a:rPr lang="it-IT" smtClean="0"/>
              <a:pPr/>
              <a:t>18/06/2018</a:t>
            </a:fld>
            <a:endParaRPr lang="it-IT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3124200" y="6422065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8153400" y="6422065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060B6DA7-B260-46FE-926B-6B0C4D3493EF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071669" y="1142984"/>
            <a:ext cx="45005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Il viaggio</a:t>
            </a:r>
            <a:endParaRPr lang="it-IT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71472" y="2643182"/>
            <a:ext cx="781739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TESINA SARAH MAKNOUZ </a:t>
            </a:r>
          </a:p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 MEDIA 2017/2018</a:t>
            </a:r>
            <a:endParaRPr lang="it-IT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/>
          <p:cNvSpPr>
            <a:spLocks noGrp="1"/>
          </p:cNvSpPr>
          <p:nvPr>
            <p:ph sz="half" idx="1"/>
          </p:nvPr>
        </p:nvSpPr>
        <p:spPr>
          <a:xfrm>
            <a:off x="428596" y="1142984"/>
            <a:ext cx="4038600" cy="4714908"/>
          </a:xfr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txBody>
          <a:bodyPr>
            <a:normAutofit lnSpcReduction="10000"/>
          </a:bodyPr>
          <a:lstStyle/>
          <a:p>
            <a:r>
              <a:rPr lang="it-IT" dirty="0" smtClean="0">
                <a:solidFill>
                  <a:srgbClr val="00B050"/>
                </a:solidFill>
              </a:rPr>
              <a:t>La popolazione:</a:t>
            </a:r>
          </a:p>
          <a:p>
            <a:pPr>
              <a:buNone/>
            </a:pPr>
            <a:r>
              <a:rPr lang="it-IT" dirty="0" smtClean="0">
                <a:solidFill>
                  <a:srgbClr val="00B050"/>
                </a:solidFill>
              </a:rPr>
              <a:t>Il popolo statunitense è composto di diverse etnie di provenienza europea, africana e asiatica.</a:t>
            </a:r>
          </a:p>
          <a:p>
            <a:pPr>
              <a:buNone/>
            </a:pPr>
            <a:r>
              <a:rPr lang="it-IT" dirty="0" smtClean="0">
                <a:solidFill>
                  <a:srgbClr val="00B050"/>
                </a:solidFill>
              </a:rPr>
              <a:t>I nativi dell’ America, ammontano invece a poche decine di migliaia.</a:t>
            </a:r>
            <a:endParaRPr lang="it-IT" dirty="0">
              <a:solidFill>
                <a:srgbClr val="00B050"/>
              </a:solidFill>
            </a:endParaRPr>
          </a:p>
        </p:txBody>
      </p:sp>
      <p:pic>
        <p:nvPicPr>
          <p:cNvPr id="23554" name="Picture 2" descr="Risultati immagini per stati uniti d'america popolazio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7" y="1285861"/>
            <a:ext cx="4500563" cy="457203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6000" r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57167"/>
            <a:ext cx="6400816" cy="3214709"/>
          </a:xfrm>
          <a:noFill/>
        </p:spPr>
        <p:txBody>
          <a:bodyPr>
            <a:normAutofit fontScale="85000" lnSpcReduction="20000"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Le città:</a:t>
            </a:r>
          </a:p>
          <a:p>
            <a:pPr>
              <a:buNone/>
            </a:pPr>
            <a:r>
              <a:rPr lang="it-IT" dirty="0" smtClean="0">
                <a:solidFill>
                  <a:srgbClr val="FFFF00"/>
                </a:solidFill>
              </a:rPr>
              <a:t>Le città americane hanno due caratteristiche:</a:t>
            </a:r>
          </a:p>
          <a:p>
            <a:pPr marL="514350" indent="-514350">
              <a:buAutoNum type="arabicParenR"/>
            </a:pPr>
            <a:r>
              <a:rPr lang="it-IT" dirty="0" smtClean="0">
                <a:solidFill>
                  <a:srgbClr val="FFFF00"/>
                </a:solidFill>
              </a:rPr>
              <a:t>Grandi centri urbani</a:t>
            </a:r>
          </a:p>
          <a:p>
            <a:pPr marL="514350" indent="-514350">
              <a:buAutoNum type="arabicParenR"/>
            </a:pPr>
            <a:r>
              <a:rPr lang="it-IT" dirty="0" smtClean="0">
                <a:solidFill>
                  <a:srgbClr val="FFFF00"/>
                </a:solidFill>
              </a:rPr>
              <a:t>I quartieri abitati tendono a sorgere sempre più lontano dai centri cittadini</a:t>
            </a:r>
          </a:p>
          <a:p>
            <a:pPr marL="514350" indent="-514350">
              <a:buNone/>
            </a:pPr>
            <a:r>
              <a:rPr lang="it-IT" dirty="0" smtClean="0">
                <a:solidFill>
                  <a:srgbClr val="FFFF00"/>
                </a:solidFill>
              </a:rPr>
              <a:t>La capitale Washington è un grande centro amministrativo, culturale e militare.</a:t>
            </a:r>
          </a:p>
          <a:p>
            <a:pPr>
              <a:buNone/>
            </a:pPr>
            <a:endParaRPr lang="it-IT" dirty="0">
              <a:solidFill>
                <a:srgbClr val="FFFF00"/>
              </a:solidFill>
            </a:endParaRPr>
          </a:p>
        </p:txBody>
      </p:sp>
      <p:pic>
        <p:nvPicPr>
          <p:cNvPr id="94210" name="Picture 2" descr="Risultati immagini per stati uniti d'america washingt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3786191"/>
            <a:ext cx="7262831" cy="271462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571737" y="5572140"/>
            <a:ext cx="492919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washington</a:t>
            </a:r>
            <a:endParaRPr 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>
          <a:xfrm>
            <a:off x="1357291" y="1857364"/>
            <a:ext cx="6400800" cy="1752600"/>
          </a:xfrm>
        </p:spPr>
        <p:txBody>
          <a:bodyPr/>
          <a:lstStyle/>
          <a:p>
            <a:r>
              <a:rPr lang="it-IT" dirty="0" smtClean="0"/>
              <a:t>CYCLING TRIP</a:t>
            </a:r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1571605" y="571480"/>
            <a:ext cx="52864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it-IT" sz="5400" b="1" i="1" u="sng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english</a:t>
            </a:r>
            <a:endParaRPr lang="it-IT" sz="5400" b="1" i="1" u="sng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6000" dirty="0">
                <a:latin typeface="Algerian" pitchFamily="82" charset="0"/>
              </a:rPr>
              <a:t>A Legendary </a:t>
            </a:r>
            <a:r>
              <a:rPr lang="en-US" sz="6000" dirty="0" smtClean="0">
                <a:latin typeface="Algerian" pitchFamily="82" charset="0"/>
              </a:rPr>
              <a:t>Route</a:t>
            </a:r>
            <a:endParaRPr lang="it-IT" sz="6000" dirty="0">
              <a:latin typeface="Algerian" pitchFamily="82" charset="0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2071678"/>
            <a:ext cx="4038600" cy="405448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003366"/>
                </a:solidFill>
              </a:rPr>
              <a:t>The Avenue </a:t>
            </a:r>
            <a:r>
              <a:rPr lang="en-US" dirty="0" err="1" smtClean="0">
                <a:solidFill>
                  <a:srgbClr val="003366"/>
                </a:solidFill>
              </a:rPr>
              <a:t>Verte</a:t>
            </a:r>
            <a:r>
              <a:rPr lang="en-US" dirty="0" smtClean="0">
                <a:solidFill>
                  <a:srgbClr val="003366"/>
                </a:solidFill>
              </a:rPr>
              <a:t> London - Paris is a famous cycle route; it is 406 km long.  The French section links Paris to the Channel port of Dieppe. </a:t>
            </a:r>
            <a:endParaRPr lang="it-IT" b="1" i="1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it-IT" i="1" dirty="0" smtClean="0">
                <a:solidFill>
                  <a:srgbClr val="003366"/>
                </a:solidFill>
              </a:rPr>
              <a:t>Avenue Verte</a:t>
            </a:r>
            <a:endParaRPr lang="it-IT" dirty="0"/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66149" y="2285993"/>
            <a:ext cx="4154007" cy="378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0802646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4351" y="157944"/>
            <a:ext cx="7797663" cy="972589"/>
          </a:xfrm>
        </p:spPr>
        <p:txBody>
          <a:bodyPr/>
          <a:lstStyle/>
          <a:p>
            <a:r>
              <a:rPr lang="it-IT" dirty="0" smtClean="0">
                <a:latin typeface="Algerian" pitchFamily="82" charset="0"/>
              </a:rPr>
              <a:t>  Prepare for your outing</a:t>
            </a:r>
            <a:endParaRPr lang="it-IT" dirty="0">
              <a:latin typeface="Algerian" pitchFamily="82" charset="0"/>
            </a:endParaRPr>
          </a:p>
        </p:txBody>
      </p:sp>
      <p:sp>
        <p:nvSpPr>
          <p:cNvPr id="4" name="מציין מיקום תוכן 3"/>
          <p:cNvSpPr>
            <a:spLocks noGrp="1"/>
          </p:cNvSpPr>
          <p:nvPr>
            <p:ph idx="1"/>
          </p:nvPr>
        </p:nvSpPr>
        <p:spPr>
          <a:xfrm>
            <a:off x="1043397" y="1091343"/>
            <a:ext cx="7796031" cy="469669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 indent="-285750"/>
            <a:r>
              <a:rPr lang="en-US" dirty="0">
                <a:solidFill>
                  <a:srgbClr val="339933"/>
                </a:solidFill>
                <a:latin typeface="Arial Rounded MT Bold" pitchFamily="34" charset="0"/>
              </a:rPr>
              <a:t>Sunglasses and sunscreen are recommended</a:t>
            </a:r>
          </a:p>
          <a:p>
            <a:pPr marL="285750" indent="-285750"/>
            <a:r>
              <a:rPr lang="en-US" dirty="0" smtClean="0">
                <a:solidFill>
                  <a:srgbClr val="339933"/>
                </a:solidFill>
                <a:latin typeface="Arial Rounded MT Bold" pitchFamily="34" charset="0"/>
              </a:rPr>
              <a:t>Wear </a:t>
            </a:r>
            <a:r>
              <a:rPr lang="en-US" dirty="0">
                <a:solidFill>
                  <a:srgbClr val="339933"/>
                </a:solidFill>
                <a:latin typeface="Arial Rounded MT Bold" pitchFamily="34" charset="0"/>
              </a:rPr>
              <a:t>bright, reflective </a:t>
            </a:r>
            <a:r>
              <a:rPr lang="en-US" dirty="0" smtClean="0">
                <a:solidFill>
                  <a:srgbClr val="339933"/>
                </a:solidFill>
                <a:latin typeface="Arial Rounded MT Bold" pitchFamily="34" charset="0"/>
              </a:rPr>
              <a:t>clothing</a:t>
            </a:r>
          </a:p>
          <a:p>
            <a:pPr marL="0" indent="0"/>
            <a:r>
              <a:rPr lang="en-US" dirty="0" smtClean="0">
                <a:solidFill>
                  <a:srgbClr val="339933"/>
                </a:solidFill>
                <a:latin typeface="Arial Rounded MT Bold" pitchFamily="34" charset="0"/>
              </a:rPr>
              <a:t> Take </a:t>
            </a:r>
            <a:r>
              <a:rPr lang="en-US" dirty="0">
                <a:solidFill>
                  <a:srgbClr val="339933"/>
                </a:solidFill>
                <a:latin typeface="Arial Rounded MT Bold" pitchFamily="34" charset="0"/>
              </a:rPr>
              <a:t>drinks, dried fruit and energy bars</a:t>
            </a:r>
          </a:p>
          <a:p>
            <a:pPr marL="285750" indent="-285750"/>
            <a:r>
              <a:rPr lang="en-US" dirty="0" smtClean="0">
                <a:solidFill>
                  <a:srgbClr val="339933"/>
                </a:solidFill>
                <a:latin typeface="Arial Rounded MT Bold" pitchFamily="34" charset="0"/>
              </a:rPr>
              <a:t>Don’t </a:t>
            </a:r>
            <a:r>
              <a:rPr lang="en-US" dirty="0">
                <a:solidFill>
                  <a:srgbClr val="339933"/>
                </a:solidFill>
                <a:latin typeface="Arial Rounded MT Bold" pitchFamily="34" charset="0"/>
              </a:rPr>
              <a:t>overestimate your </a:t>
            </a:r>
            <a:r>
              <a:rPr lang="en-US" dirty="0" smtClean="0">
                <a:solidFill>
                  <a:srgbClr val="339933"/>
                </a:solidFill>
                <a:latin typeface="Arial Rounded MT Bold" pitchFamily="34" charset="0"/>
              </a:rPr>
              <a:t>abilities</a:t>
            </a:r>
            <a:endParaRPr lang="en-US" dirty="0">
              <a:solidFill>
                <a:srgbClr val="339933"/>
              </a:solidFill>
              <a:latin typeface="Arial Rounded MT Bold" pitchFamily="34" charset="0"/>
            </a:endParaRPr>
          </a:p>
          <a:p>
            <a:pPr marL="285750" indent="-285750"/>
            <a:r>
              <a:rPr lang="en-US" dirty="0">
                <a:solidFill>
                  <a:srgbClr val="339933"/>
                </a:solidFill>
                <a:latin typeface="Arial Rounded MT Bold" pitchFamily="34" charset="0"/>
              </a:rPr>
              <a:t>Warm up your </a:t>
            </a:r>
            <a:r>
              <a:rPr lang="en-US" dirty="0" smtClean="0">
                <a:solidFill>
                  <a:srgbClr val="339933"/>
                </a:solidFill>
                <a:latin typeface="Arial Rounded MT Bold" pitchFamily="34" charset="0"/>
              </a:rPr>
              <a:t>muscles</a:t>
            </a:r>
            <a:endParaRPr lang="en-US" dirty="0">
              <a:solidFill>
                <a:srgbClr val="339933"/>
              </a:solidFill>
              <a:latin typeface="Arial Rounded MT Bold" pitchFamily="34" charset="0"/>
            </a:endParaRPr>
          </a:p>
          <a:p>
            <a:pPr marL="285750" indent="-285750"/>
            <a:r>
              <a:rPr lang="en-US" dirty="0" smtClean="0">
                <a:solidFill>
                  <a:srgbClr val="339933"/>
                </a:solidFill>
                <a:latin typeface="Arial Rounded MT Bold" pitchFamily="34" charset="0"/>
              </a:rPr>
              <a:t>Helmets </a:t>
            </a:r>
            <a:r>
              <a:rPr lang="en-US" dirty="0">
                <a:solidFill>
                  <a:srgbClr val="339933"/>
                </a:solidFill>
                <a:latin typeface="Arial Rounded MT Bold" pitchFamily="34" charset="0"/>
              </a:rPr>
              <a:t>are recommended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06762613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285720" y="4286257"/>
            <a:ext cx="4143404" cy="2286015"/>
          </a:xfrm>
          <a:blipFill>
            <a:blip r:embed="rId2"/>
            <a:tile tx="0" ty="0" sx="100000" sy="100000" flip="none" algn="tl"/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endParaRPr lang="it-IT" dirty="0" smtClean="0">
              <a:solidFill>
                <a:srgbClr val="FF0066"/>
              </a:solidFill>
            </a:endParaRPr>
          </a:p>
          <a:p>
            <a:endParaRPr lang="it-IT" dirty="0" smtClean="0">
              <a:solidFill>
                <a:srgbClr val="FF0066"/>
              </a:solidFill>
            </a:endParaRPr>
          </a:p>
          <a:p>
            <a:endParaRPr lang="it-IT" dirty="0" smtClean="0">
              <a:solidFill>
                <a:srgbClr val="FF0066"/>
              </a:solidFill>
            </a:endParaRPr>
          </a:p>
          <a:p>
            <a:pPr algn="ctr"/>
            <a:r>
              <a:rPr lang="it-IT" dirty="0" smtClean="0">
                <a:solidFill>
                  <a:srgbClr val="FF0066"/>
                </a:solidFill>
              </a:rPr>
              <a:t>Remember that some rental centres offer a one-way service. </a:t>
            </a:r>
          </a:p>
          <a:p>
            <a:pPr algn="ctr"/>
            <a:endParaRPr lang="it-IT" sz="2000" dirty="0" smtClean="0">
              <a:solidFill>
                <a:srgbClr val="FF0066"/>
              </a:solidFill>
            </a:endParaRPr>
          </a:p>
          <a:p>
            <a:pPr algn="ctr"/>
            <a:endParaRPr lang="it-IT" sz="2000" dirty="0" smtClean="0">
              <a:solidFill>
                <a:srgbClr val="FF0066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3"/>
          </p:nvPr>
        </p:nvSpPr>
        <p:spPr>
          <a:xfrm>
            <a:off x="4500562" y="4286257"/>
            <a:ext cx="4465158" cy="2324096"/>
          </a:xfr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1"/>
            <a:tileRect/>
          </a:gra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it-IT" sz="2400" dirty="0" smtClean="0">
                <a:solidFill>
                  <a:schemeClr val="accent5">
                    <a:lumMod val="75000"/>
                  </a:schemeClr>
                </a:solidFill>
              </a:rPr>
              <a:t>Take care of the equipment you rent.</a:t>
            </a:r>
            <a:br>
              <a:rPr lang="it-IT" sz="24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it-IT" sz="2400" dirty="0" smtClean="0">
                <a:solidFill>
                  <a:schemeClr val="accent5">
                    <a:lumMod val="75000"/>
                  </a:schemeClr>
                </a:solidFill>
              </a:rPr>
              <a:t>That way, you’ll get all your deposit back.</a:t>
            </a:r>
          </a:p>
          <a:p>
            <a:endParaRPr lang="it-IT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285720" y="285729"/>
            <a:ext cx="3520440" cy="1931474"/>
          </a:xfr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8100000" scaled="1"/>
            <a:tileRect/>
          </a:gra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Rent a bike suitable for the route.</a:t>
            </a:r>
            <a:b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Generally a mixed terrain bicycle, such as a hybrid bike.</a:t>
            </a:r>
          </a:p>
          <a:p>
            <a:endParaRPr lang="it-IT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4"/>
          </p:nvPr>
        </p:nvSpPr>
        <p:spPr>
          <a:xfrm>
            <a:off x="3786183" y="285728"/>
            <a:ext cx="5092076" cy="1928826"/>
          </a:xfr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8100000" scaled="1"/>
            <a:tileRect/>
          </a:gra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endParaRPr lang="it-IT" dirty="0" smtClean="0">
              <a:solidFill>
                <a:srgbClr val="00B050"/>
              </a:solidFill>
            </a:endParaRPr>
          </a:p>
          <a:p>
            <a:pPr algn="ctr">
              <a:buNone/>
            </a:pPr>
            <a:r>
              <a:rPr lang="it-IT" dirty="0" smtClean="0">
                <a:solidFill>
                  <a:srgbClr val="00B050"/>
                </a:solidFill>
              </a:rPr>
              <a:t>Consider hiring panniers at the same time as the bicycle.</a:t>
            </a:r>
            <a:br>
              <a:rPr lang="it-IT" dirty="0" smtClean="0">
                <a:solidFill>
                  <a:srgbClr val="00B050"/>
                </a:solidFill>
              </a:rPr>
            </a:br>
            <a:endParaRPr lang="it-IT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143240" y="2260307"/>
            <a:ext cx="2857520" cy="1966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857884" y="2244511"/>
            <a:ext cx="3071835" cy="2010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מציין מיקום תוכן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21" y="2214555"/>
            <a:ext cx="2892921" cy="2071702"/>
          </a:xfrm>
          <a:prstGeom prst="rect">
            <a:avLst/>
          </a:prstGeo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  <p:bldP spid="11" grpId="0" build="p" animBg="1"/>
      <p:bldP spid="6" grpId="0" build="p" animBg="1"/>
      <p:bldP spid="12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" y="3643314"/>
            <a:ext cx="3786215" cy="321468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it-IT" sz="2200" dirty="0" smtClean="0">
                <a:solidFill>
                  <a:srgbClr val="7030A0"/>
                </a:solidFill>
              </a:rPr>
              <a:t>Don’t ride side by side and </a:t>
            </a:r>
            <a:r>
              <a:rPr lang="it-IT" sz="2200" dirty="0" err="1" smtClean="0">
                <a:solidFill>
                  <a:srgbClr val="7030A0"/>
                </a:solidFill>
              </a:rPr>
              <a:t>keep</a:t>
            </a:r>
            <a:r>
              <a:rPr lang="it-IT" sz="2200" dirty="0" smtClean="0">
                <a:solidFill>
                  <a:srgbClr val="7030A0"/>
                </a:solidFill>
              </a:rPr>
              <a:t> to the right (in France), to the left (in England)</a:t>
            </a:r>
          </a:p>
          <a:p>
            <a:endParaRPr lang="it-IT" sz="20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3"/>
          </p:nvPr>
        </p:nvSpPr>
        <p:spPr>
          <a:xfrm>
            <a:off x="4357685" y="3214686"/>
            <a:ext cx="4786315" cy="364331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it-IT" sz="2000" dirty="0" smtClean="0">
                <a:solidFill>
                  <a:schemeClr val="accent3">
                    <a:lumMod val="75000"/>
                  </a:schemeClr>
                </a:solidFill>
              </a:rPr>
              <a:t>At night, wear bright clothing and </a:t>
            </a:r>
            <a:r>
              <a:rPr lang="it-IT" sz="2000" dirty="0" err="1" smtClean="0">
                <a:solidFill>
                  <a:schemeClr val="accent3">
                    <a:lumMod val="75000"/>
                  </a:schemeClr>
                </a:solidFill>
              </a:rPr>
              <a:t>use</a:t>
            </a:r>
            <a:r>
              <a:rPr lang="it-IT" sz="2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it-IT" sz="2000" dirty="0" err="1" smtClean="0">
                <a:solidFill>
                  <a:schemeClr val="accent3">
                    <a:lumMod val="75000"/>
                  </a:schemeClr>
                </a:solidFill>
              </a:rPr>
              <a:t>lights</a:t>
            </a:r>
            <a:endParaRPr lang="it-IT" sz="2000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it-IT" sz="20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it-IT" sz="2000" dirty="0" smtClean="0">
                <a:solidFill>
                  <a:srgbClr val="002060"/>
                </a:solidFill>
              </a:rPr>
              <a:t>Wear a correctly fitting helmet.</a:t>
            </a:r>
          </a:p>
          <a:p>
            <a:endParaRPr lang="it-IT" sz="20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>
          <a:xfrm>
            <a:off x="0" y="0"/>
            <a:ext cx="3520440" cy="314324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On greenways, give priority </a:t>
            </a:r>
            <a:r>
              <a:rPr lang="it-IT" dirty="0" err="1" smtClean="0">
                <a:solidFill>
                  <a:schemeClr val="accent2">
                    <a:lumMod val="75000"/>
                  </a:schemeClr>
                </a:solidFill>
              </a:rPr>
              <a:t>to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2">
                    <a:lumMod val="75000"/>
                  </a:schemeClr>
                </a:solidFill>
              </a:rPr>
              <a:t>pedestrians</a:t>
            </a:r>
            <a:endParaRPr lang="it-IT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it-IT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714877" y="1"/>
            <a:ext cx="4429124" cy="264318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Always remain </a:t>
            </a:r>
          </a:p>
          <a:p>
            <a:pPr>
              <a:buNone/>
            </a:pP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vigilant on roads,</a:t>
            </a:r>
          </a:p>
          <a:p>
            <a:pPr>
              <a:buNone/>
            </a:pP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 particularly at </a:t>
            </a:r>
          </a:p>
          <a:p>
            <a:pPr>
              <a:buNone/>
            </a:pP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junctions and </a:t>
            </a:r>
          </a:p>
          <a:p>
            <a:pPr>
              <a:buNone/>
            </a:pP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on bridges</a:t>
            </a:r>
          </a:p>
          <a:p>
            <a:pPr>
              <a:buNone/>
            </a:pPr>
            <a:endParaRPr lang="it-IT" dirty="0"/>
          </a:p>
        </p:txBody>
      </p:sp>
      <p:pic>
        <p:nvPicPr>
          <p:cNvPr id="10" name="Picture 5" descr="C:\Users\Tehillot\Desktop\nnhhuu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5" y="3714753"/>
            <a:ext cx="971875" cy="1214445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1" y="3714753"/>
            <a:ext cx="976269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71472" y="1214423"/>
            <a:ext cx="2503869" cy="1832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357687" y="3214686"/>
            <a:ext cx="1857388" cy="1487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068090" y="3214687"/>
            <a:ext cx="2075911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7429520" y="142852"/>
            <a:ext cx="1571636" cy="244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3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8" grpId="0" build="p" animBg="1"/>
      <p:bldP spid="7" grpId="0" build="p" animBg="1"/>
      <p:bldP spid="9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>
          <a:xfrm>
            <a:off x="1500167" y="1571612"/>
            <a:ext cx="6400800" cy="1752600"/>
          </a:xfrm>
        </p:spPr>
        <p:txBody>
          <a:bodyPr/>
          <a:lstStyle/>
          <a:p>
            <a:r>
              <a:rPr lang="it-IT" dirty="0" smtClean="0"/>
              <a:t>MEZZI DI TRASPORTO</a:t>
            </a:r>
          </a:p>
          <a:p>
            <a:r>
              <a:rPr lang="it-IT" dirty="0" smtClean="0"/>
              <a:t>(IL TRENO-LA LOCOMOTIVA)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2571736" y="571480"/>
            <a:ext cx="39422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TECNOLOGIA</a:t>
            </a:r>
            <a:endParaRPr lang="it-IT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accent6">
                    <a:lumMod val="75000"/>
                  </a:schemeClr>
                </a:solidFill>
              </a:rPr>
              <a:t>TRENO-LOCOMOTIVA</a:t>
            </a:r>
            <a:endParaRPr lang="it-IT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it-IT" dirty="0" smtClean="0">
                <a:solidFill>
                  <a:srgbClr val="06DDE8"/>
                </a:solidFill>
              </a:rPr>
              <a:t>Durante il 19° secolo, abbiamo il passaggio dal trasporto a cavallo al trasporto su locomotiva o treno.</a:t>
            </a:r>
          </a:p>
          <a:p>
            <a:pPr algn="ctr">
              <a:buNone/>
            </a:pPr>
            <a:r>
              <a:rPr lang="it-IT" dirty="0" smtClean="0">
                <a:solidFill>
                  <a:srgbClr val="06DDE8"/>
                </a:solidFill>
              </a:rPr>
              <a:t>Le prime locomotive sono a vapore e viaggiano all’ inizio in Europa e in Nord America. </a:t>
            </a:r>
          </a:p>
          <a:p>
            <a:pPr algn="ctr">
              <a:buNone/>
            </a:pPr>
            <a:r>
              <a:rPr lang="it-IT" dirty="0" smtClean="0">
                <a:solidFill>
                  <a:srgbClr val="06DDE8"/>
                </a:solidFill>
              </a:rPr>
              <a:t>Le prime locomotive a vapore avevano bisogno di un combustibile e di un carico di acqua.</a:t>
            </a:r>
          </a:p>
          <a:p>
            <a:pPr algn="ctr">
              <a:buNone/>
            </a:pPr>
            <a:endParaRPr lang="it-IT" dirty="0" smtClean="0"/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STORIA DELLA LOCOMOTIVA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5329247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it-IT" dirty="0" smtClean="0">
                <a:solidFill>
                  <a:schemeClr val="tx1">
                    <a:lumMod val="95000"/>
                  </a:schemeClr>
                </a:solidFill>
              </a:rPr>
              <a:t>L’Ingegnere meccanico Henry Stephenson, nel 1815, ebbe l'idea vedendo una pentola d’acqua bollire. Il vapore generato al suo interno riusciva a sollevare il coperchio per poi scaricarsi richiudendolo di nuovo, poi, accumulata pressione all'interno della pentola,il coperchio si sollevava di nuovo.</a:t>
            </a:r>
          </a:p>
          <a:p>
            <a:pPr>
              <a:buNone/>
            </a:pPr>
            <a:endParaRPr lang="it-IT" dirty="0" smtClean="0"/>
          </a:p>
        </p:txBody>
      </p:sp>
      <p:pic>
        <p:nvPicPr>
          <p:cNvPr id="16386" name="Picture 2" descr="Risultati immagini per Henry Stephens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6" y="1643051"/>
            <a:ext cx="2953783" cy="37862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>
          <a:xfrm>
            <a:off x="1500167" y="1857364"/>
            <a:ext cx="6400800" cy="1752600"/>
          </a:xfrm>
        </p:spPr>
        <p:txBody>
          <a:bodyPr/>
          <a:lstStyle/>
          <a:p>
            <a:r>
              <a:rPr lang="it-IT" dirty="0" smtClean="0"/>
              <a:t>CORSA NELLO SPAZIO</a:t>
            </a:r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3428993" y="857232"/>
            <a:ext cx="2291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/>
                <a:solidFill>
                  <a:schemeClr val="accent3"/>
                </a:solidFill>
                <a:effectLst/>
              </a:rPr>
              <a:t>STORIA</a:t>
            </a:r>
            <a:endParaRPr lang="it-IT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7" y="571480"/>
            <a:ext cx="8072463" cy="2643206"/>
          </a:xfrm>
        </p:spPr>
        <p:txBody>
          <a:bodyPr/>
          <a:lstStyle/>
          <a:p>
            <a:pPr algn="ctr">
              <a:buNone/>
            </a:pPr>
            <a:r>
              <a:rPr lang="it-IT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Il passaggio successivo fu la locomotiva funzionante a </a:t>
            </a:r>
            <a:r>
              <a:rPr lang="it-IT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diesel, </a:t>
            </a:r>
            <a:r>
              <a:rPr lang="it-IT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quest’ ultima diventa la migliore scelta per i treni passeggeri e quelli merci.</a:t>
            </a:r>
            <a:endParaRPr lang="it-IT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5364" name="Picture 4" descr="Risultati immagini per locomotiva a dies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7" y="3000372"/>
            <a:ext cx="4500595" cy="27860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tx2"/>
                </a:solidFill>
              </a:rPr>
              <a:t>I TRENI AD ALTA VELOCITA’ </a:t>
            </a:r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>
              <a:alpha val="54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it-IT" dirty="0" smtClean="0">
                <a:solidFill>
                  <a:srgbClr val="7A2CAA"/>
                </a:solidFill>
              </a:rPr>
              <a:t>I treni di ultima generazione sono i treni elettrici ad alta velocità.</a:t>
            </a:r>
          </a:p>
          <a:p>
            <a:pPr>
              <a:buNone/>
            </a:pPr>
            <a:r>
              <a:rPr lang="it-IT" dirty="0" smtClean="0">
                <a:solidFill>
                  <a:srgbClr val="7A2CAA"/>
                </a:solidFill>
              </a:rPr>
              <a:t>Oggi il treno è un mezzo di trasporto molto utilizzato, per questo motivo i ricercatori di nuove energie, sono al lavoro per trovare nuove forme di energia da applicare ai treni.</a:t>
            </a: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>
          <a:xfrm>
            <a:off x="1071539" y="1500174"/>
            <a:ext cx="6400800" cy="1752600"/>
          </a:xfrm>
        </p:spPr>
        <p:txBody>
          <a:bodyPr/>
          <a:lstStyle/>
          <a:p>
            <a:r>
              <a:rPr lang="it-IT" dirty="0" smtClean="0"/>
              <a:t>L’USCITA DALL’ EGITTO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2643176" y="571480"/>
            <a:ext cx="33057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EBRAISMO</a:t>
            </a:r>
            <a:endParaRPr lang="it-IT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214423"/>
            <a:ext cx="8229600" cy="442915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i="1" dirty="0" smtClean="0">
                <a:solidFill>
                  <a:schemeClr val="tx2">
                    <a:lumMod val="50000"/>
                  </a:schemeClr>
                </a:solidFill>
              </a:rPr>
              <a:t>Dopo un periodo di schiavitù in Egitto, il popolo ebraico cominciò un lungo viaggio per raggiungere la terra d’Israele.</a:t>
            </a:r>
          </a:p>
          <a:p>
            <a:pPr algn="ctr">
              <a:buNone/>
            </a:pPr>
            <a:r>
              <a:rPr lang="it-IT" i="1" dirty="0" smtClean="0">
                <a:solidFill>
                  <a:schemeClr val="tx2">
                    <a:lumMod val="50000"/>
                  </a:schemeClr>
                </a:solidFill>
              </a:rPr>
              <a:t>Secondo la tradizione, il lungo percorso per raggiungere la terra promessa, inizia con la traversata miracolosa del Mar Rosso.</a:t>
            </a: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2976" y="357166"/>
            <a:ext cx="5929355" cy="557216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Successivamente il popolo ebraico riceve le tavole della legge sul monte Sinai.</a:t>
            </a:r>
          </a:p>
          <a:p>
            <a:pPr algn="ctr">
              <a:buNone/>
            </a:pPr>
            <a:r>
              <a:rPr lang="it-IT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Da questo momento, la vita del popolo ebraico viene regolata da un insieme di leggi che riguardano ogni aspetto della vita quotidiana, a cominciare dalle regole alimentari fino ai rapporti tra le persone. </a:t>
            </a:r>
          </a:p>
          <a:p>
            <a:pPr algn="ctr">
              <a:buNone/>
            </a:pPr>
            <a:endParaRPr lang="it-IT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5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42853"/>
            <a:ext cx="8572560" cy="6500858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it-IT" i="1" dirty="0" smtClean="0">
                <a:solidFill>
                  <a:srgbClr val="FFFF00"/>
                </a:solidFill>
              </a:rPr>
              <a:t>Il viaggio attraverso il deserto durò 40 anni e fu caratterizzato da moltissimi eventi, rivolte, guerre.</a:t>
            </a:r>
          </a:p>
          <a:p>
            <a:pPr algn="ctr">
              <a:buNone/>
            </a:pPr>
            <a:r>
              <a:rPr lang="it-IT" i="1" dirty="0" smtClean="0">
                <a:solidFill>
                  <a:srgbClr val="FFFF00"/>
                </a:solidFill>
              </a:rPr>
              <a:t>Protagonista della storia del popolo ebraico nel deserto fu Mosè.</a:t>
            </a:r>
          </a:p>
          <a:p>
            <a:pPr algn="ctr">
              <a:buNone/>
            </a:pPr>
            <a:r>
              <a:rPr lang="it-IT" i="1" dirty="0" smtClean="0">
                <a:solidFill>
                  <a:srgbClr val="FFFF00"/>
                </a:solidFill>
              </a:rPr>
              <a:t>Mosè, raccomandato da D-io, riuscì a gestire circa 3 milioni di persone nel deserto privo di acqua e cibo e portare il suo popolo fino ai confini della terra d’Israele.</a:t>
            </a:r>
          </a:p>
          <a:p>
            <a:pPr algn="ctr">
              <a:buNone/>
            </a:pPr>
            <a:r>
              <a:rPr lang="it-IT" i="1" dirty="0" smtClean="0">
                <a:solidFill>
                  <a:srgbClr val="FFFF00"/>
                </a:solidFill>
              </a:rPr>
              <a:t>Anche se alla fine, Mosè non è </a:t>
            </a:r>
            <a:r>
              <a:rPr lang="it-IT" i="1" dirty="0" smtClean="0">
                <a:solidFill>
                  <a:srgbClr val="FFFF00"/>
                </a:solidFill>
              </a:rPr>
              <a:t>riuscì </a:t>
            </a:r>
            <a:r>
              <a:rPr lang="it-IT" i="1" dirty="0" smtClean="0">
                <a:solidFill>
                  <a:srgbClr val="FFFF00"/>
                </a:solidFill>
              </a:rPr>
              <a:t>ad entrare nella terra d’Israele, tutti i precetti della tradizione è basata su di lui.</a:t>
            </a:r>
          </a:p>
          <a:p>
            <a:pPr algn="ctr">
              <a:buNone/>
            </a:pPr>
            <a:r>
              <a:rPr lang="it-IT" i="1" dirty="0" smtClean="0">
                <a:solidFill>
                  <a:srgbClr val="FFFF00"/>
                </a:solidFill>
              </a:rPr>
              <a:t>Lui muore al confine e il popolo entra nella terra promessa con il suo successore </a:t>
            </a:r>
            <a:r>
              <a:rPr lang="it-IT" i="1" dirty="0" err="1" smtClean="0">
                <a:solidFill>
                  <a:srgbClr val="FFFF00"/>
                </a:solidFill>
              </a:rPr>
              <a:t>Yeoshua</a:t>
            </a:r>
            <a:r>
              <a:rPr lang="it-IT" i="1" dirty="0" smtClean="0">
                <a:solidFill>
                  <a:srgbClr val="FFFF00"/>
                </a:solidFill>
              </a:rPr>
              <a:t> Bin </a:t>
            </a:r>
            <a:r>
              <a:rPr lang="it-IT" i="1" dirty="0" err="1" smtClean="0">
                <a:solidFill>
                  <a:srgbClr val="FFFF00"/>
                </a:solidFill>
              </a:rPr>
              <a:t>Nun</a:t>
            </a:r>
            <a:r>
              <a:rPr lang="it-IT" i="1" dirty="0" smtClean="0">
                <a:solidFill>
                  <a:srgbClr val="FFFF00"/>
                </a:solidFill>
              </a:rPr>
              <a:t>.</a:t>
            </a:r>
            <a:endParaRPr lang="it-IT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>
          <a:xfrm>
            <a:off x="1071539" y="1500174"/>
            <a:ext cx="6400800" cy="1752600"/>
          </a:xfrm>
        </p:spPr>
        <p:txBody>
          <a:bodyPr/>
          <a:lstStyle/>
          <a:p>
            <a:r>
              <a:rPr lang="it-IT" dirty="0" smtClean="0"/>
              <a:t>UMBERTO BOCCIONI-GLI ADDII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3286118" y="642918"/>
            <a:ext cx="16943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ARTE</a:t>
            </a:r>
            <a:endParaRPr lang="it-IT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UMBERTO BOCCIONI (1882-1916)</a:t>
            </a:r>
            <a:endParaRPr lang="it-IT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29133" y="1785926"/>
            <a:ext cx="4614867" cy="4525963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it-IT" dirty="0" smtClean="0">
                <a:solidFill>
                  <a:srgbClr val="00B050"/>
                </a:solidFill>
              </a:rPr>
              <a:t>Umberto Boccioni è un pittore italiano che appartiene al periodo del Futurismo.</a:t>
            </a:r>
          </a:p>
          <a:p>
            <a:pPr>
              <a:buNone/>
            </a:pPr>
            <a:r>
              <a:rPr lang="it-IT" dirty="0" smtClean="0">
                <a:solidFill>
                  <a:srgbClr val="00B050"/>
                </a:solidFill>
              </a:rPr>
              <a:t>Nel 1910 collabora con Marinetti nella stesura del Manifesto dei pittori futuristi.</a:t>
            </a:r>
          </a:p>
          <a:p>
            <a:pPr>
              <a:buNone/>
            </a:pPr>
            <a:endParaRPr lang="it-IT" dirty="0" smtClean="0">
              <a:solidFill>
                <a:srgbClr val="00B050"/>
              </a:solidFill>
            </a:endParaRPr>
          </a:p>
          <a:p>
            <a:pPr>
              <a:buNone/>
            </a:pPr>
            <a:endParaRPr lang="it-IT" dirty="0"/>
          </a:p>
        </p:txBody>
      </p:sp>
      <p:pic>
        <p:nvPicPr>
          <p:cNvPr id="56322" name="Picture 2" descr="Immagine correla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785927"/>
            <a:ext cx="3500431" cy="45720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39784"/>
          </a:xfrm>
        </p:spPr>
        <p:txBody>
          <a:bodyPr/>
          <a:lstStyle/>
          <a:p>
            <a:r>
              <a:rPr lang="it-IT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STATI D’ANIMO</a:t>
            </a:r>
            <a:endParaRPr lang="it-IT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" y="714357"/>
            <a:ext cx="4040188" cy="35719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it-IT" dirty="0" smtClean="0">
                <a:solidFill>
                  <a:srgbClr val="7030A0"/>
                </a:solidFill>
              </a:rPr>
              <a:t>Una delle opere più rappresenative di Boccioni è Stati d’ animo, opera che consiste in un ciclo di tre dipinti realizzati nel 1911:</a:t>
            </a:r>
          </a:p>
          <a:p>
            <a:pPr marL="514350" indent="-514350">
              <a:buFont typeface="+mj-lt"/>
              <a:buAutoNum type="arabicPeriod"/>
            </a:pPr>
            <a:r>
              <a:rPr lang="it-IT" b="1" dirty="0" smtClean="0">
                <a:solidFill>
                  <a:srgbClr val="7030A0"/>
                </a:solidFill>
              </a:rPr>
              <a:t>Gli Addii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>
                <a:solidFill>
                  <a:srgbClr val="7030A0"/>
                </a:solidFill>
              </a:rPr>
              <a:t>Quelli che vanno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>
                <a:solidFill>
                  <a:srgbClr val="7030A0"/>
                </a:solidFill>
              </a:rPr>
              <a:t>Quelli che restano</a:t>
            </a:r>
          </a:p>
          <a:p>
            <a:pPr marL="514350" indent="-514350">
              <a:buNone/>
            </a:pPr>
            <a:endParaRPr lang="it-IT" dirty="0"/>
          </a:p>
        </p:txBody>
      </p:sp>
      <p:pic>
        <p:nvPicPr>
          <p:cNvPr id="8" name="Content Placeholder 7" descr="310a2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286248" y="928670"/>
            <a:ext cx="4857752" cy="28575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5298" name="Picture 2" descr="Risultati immagini per quelli che restano boccion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71942"/>
            <a:ext cx="4733925" cy="27860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5300" name="Picture 4" descr="Risultati immagini per quelli che vanno boccion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929067"/>
            <a:ext cx="4286248" cy="29289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571481"/>
            <a:ext cx="8229600" cy="5626121"/>
          </a:xfrm>
        </p:spPr>
        <p:txBody>
          <a:bodyPr/>
          <a:lstStyle/>
          <a:p>
            <a:pPr>
              <a:buNone/>
            </a:pPr>
            <a:r>
              <a:rPr lang="it-IT" dirty="0" smtClean="0">
                <a:solidFill>
                  <a:srgbClr val="FFFF00"/>
                </a:solidFill>
              </a:rPr>
              <a:t>Nel dipinto </a:t>
            </a:r>
            <a:r>
              <a:rPr lang="it-IT" i="1" dirty="0" smtClean="0">
                <a:solidFill>
                  <a:srgbClr val="FFFF00"/>
                </a:solidFill>
              </a:rPr>
              <a:t>gli addii</a:t>
            </a:r>
            <a:r>
              <a:rPr lang="it-IT" dirty="0" smtClean="0">
                <a:solidFill>
                  <a:srgbClr val="FFFF00"/>
                </a:solidFill>
              </a:rPr>
              <a:t>, si intravedono figure appena delineate sulla banchina di una stazione dei treni nell’atto di abbracciarsi ( il saluto prima della partenza).</a:t>
            </a:r>
          </a:p>
          <a:p>
            <a:pPr>
              <a:buNone/>
            </a:pPr>
            <a:r>
              <a:rPr lang="it-IT" dirty="0" smtClean="0">
                <a:solidFill>
                  <a:srgbClr val="FFFF00"/>
                </a:solidFill>
              </a:rPr>
              <a:t>Così ripetuto, il movimento sembra espandersi nello spazio e coinvolgere l’osservatore stesso del dipinto, risvegliando in lui il ricordo di questa esperienza.</a:t>
            </a:r>
          </a:p>
          <a:p>
            <a:pPr>
              <a:buNone/>
            </a:pPr>
            <a:endParaRPr lang="it-IT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LA CORSA ALLO SPAZIO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5852" y="1428737"/>
            <a:ext cx="6786611" cy="4554551"/>
          </a:xfrm>
          <a:solidFill>
            <a:schemeClr val="bg1">
              <a:alpha val="72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it-IT" dirty="0" smtClean="0">
                <a:solidFill>
                  <a:srgbClr val="7030A0"/>
                </a:solidFill>
              </a:rPr>
              <a:t>Dalla seconda metà degli anni 50 fino alla prima metà degli anni 70, Stati Uniti e Unione Sovietica s’impegnarono in una competizione di tipo non militare ma tecno-scientifico, riguardante l’esplorazione dello spazio interplanetario.</a:t>
            </a:r>
            <a:endParaRPr lang="it-IT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>
          <a:xfrm>
            <a:off x="1285852" y="1500174"/>
            <a:ext cx="6400800" cy="1752600"/>
          </a:xfrm>
        </p:spPr>
        <p:txBody>
          <a:bodyPr/>
          <a:lstStyle/>
          <a:p>
            <a:r>
              <a:rPr lang="it-IT" dirty="0" smtClean="0"/>
              <a:t>VIAGGIO NELLO SPAZIO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3143240" y="571480"/>
            <a:ext cx="26629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it-IT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SCIENZE</a:t>
            </a:r>
            <a:endParaRPr lang="it-IT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571613"/>
            <a:ext cx="8229600" cy="4554551"/>
          </a:xfrm>
        </p:spPr>
        <p:txBody>
          <a:bodyPr/>
          <a:lstStyle/>
          <a:p>
            <a:pPr algn="ctr">
              <a:buNone/>
            </a:pPr>
            <a:r>
              <a:rPr lang="it-IT" i="1" dirty="0" smtClean="0">
                <a:solidFill>
                  <a:srgbClr val="FF0000"/>
                </a:solidFill>
              </a:rPr>
              <a:t>Lo spazio è formato da:</a:t>
            </a:r>
          </a:p>
          <a:p>
            <a:pPr algn="ctr"/>
            <a:r>
              <a:rPr lang="it-IT" dirty="0" smtClean="0">
                <a:solidFill>
                  <a:srgbClr val="7030A0"/>
                </a:solidFill>
              </a:rPr>
              <a:t>Il sistema solare</a:t>
            </a:r>
          </a:p>
          <a:p>
            <a:pPr algn="ctr"/>
            <a:r>
              <a:rPr lang="it-IT" dirty="0" smtClean="0">
                <a:solidFill>
                  <a:srgbClr val="00B0F0"/>
                </a:solidFill>
              </a:rPr>
              <a:t>Il sole </a:t>
            </a:r>
          </a:p>
          <a:p>
            <a:pPr algn="ctr"/>
            <a:r>
              <a:rPr lang="it-IT" dirty="0" smtClean="0">
                <a:solidFill>
                  <a:srgbClr val="92D050"/>
                </a:solidFill>
              </a:rPr>
              <a:t>I pianeti</a:t>
            </a:r>
          </a:p>
          <a:p>
            <a:pPr algn="ctr"/>
            <a:r>
              <a:rPr lang="it-IT" dirty="0" smtClean="0">
                <a:solidFill>
                  <a:srgbClr val="FFFF00"/>
                </a:solidFill>
              </a:rPr>
              <a:t>La luna e le stelle</a:t>
            </a:r>
            <a:endParaRPr lang="it-IT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u="sng" dirty="0" smtClean="0">
                <a:solidFill>
                  <a:srgbClr val="7030A0"/>
                </a:solidFill>
              </a:rPr>
              <a:t>IL SISTEMA SOLARE</a:t>
            </a:r>
            <a:endParaRPr lang="it-IT" b="1" u="sng" dirty="0">
              <a:solidFill>
                <a:srgbClr val="7030A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it-IT" dirty="0" smtClean="0">
                <a:solidFill>
                  <a:schemeClr val="accent5">
                    <a:lumMod val="75000"/>
                  </a:schemeClr>
                </a:solidFill>
              </a:rPr>
              <a:t>Il sistema solare è un insieme di corpi celesti formato da:</a:t>
            </a:r>
          </a:p>
          <a:p>
            <a:r>
              <a:rPr lang="it-IT" dirty="0" smtClean="0">
                <a:solidFill>
                  <a:schemeClr val="accent5">
                    <a:lumMod val="75000"/>
                  </a:schemeClr>
                </a:solidFill>
              </a:rPr>
              <a:t>Una stella il </a:t>
            </a:r>
            <a:r>
              <a:rPr lang="it-IT" u="sng" dirty="0" smtClean="0">
                <a:solidFill>
                  <a:schemeClr val="accent5">
                    <a:lumMod val="75000"/>
                  </a:schemeClr>
                </a:solidFill>
              </a:rPr>
              <a:t>sole</a:t>
            </a:r>
            <a:r>
              <a:rPr lang="it-IT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r>
              <a:rPr lang="it-IT" u="sng" dirty="0" smtClean="0">
                <a:solidFill>
                  <a:schemeClr val="accent5">
                    <a:lumMod val="75000"/>
                  </a:schemeClr>
                </a:solidFill>
              </a:rPr>
              <a:t>Otto pianeti</a:t>
            </a:r>
            <a:r>
              <a:rPr lang="it-IT" dirty="0" smtClean="0">
                <a:solidFill>
                  <a:schemeClr val="accent5">
                    <a:lumMod val="75000"/>
                  </a:schemeClr>
                </a:solidFill>
              </a:rPr>
              <a:t>(Mercurio, Venere, Terra, Marte, Giove, Saturno, Urano, Nettuno)</a:t>
            </a:r>
          </a:p>
          <a:p>
            <a:r>
              <a:rPr lang="it-IT" dirty="0" smtClean="0">
                <a:solidFill>
                  <a:schemeClr val="accent5">
                    <a:lumMod val="75000"/>
                  </a:schemeClr>
                </a:solidFill>
              </a:rPr>
              <a:t>Alcuni </a:t>
            </a:r>
            <a:r>
              <a:rPr lang="it-IT" u="sng" dirty="0" smtClean="0">
                <a:solidFill>
                  <a:schemeClr val="accent5">
                    <a:lumMod val="75000"/>
                  </a:schemeClr>
                </a:solidFill>
              </a:rPr>
              <a:t>pianeti nani</a:t>
            </a:r>
            <a:r>
              <a:rPr lang="it-IT" dirty="0" smtClean="0">
                <a:solidFill>
                  <a:schemeClr val="accent5">
                    <a:lumMod val="75000"/>
                  </a:schemeClr>
                </a:solidFill>
              </a:rPr>
              <a:t> (tra cui plutone)</a:t>
            </a:r>
          </a:p>
          <a:p>
            <a:r>
              <a:rPr lang="it-IT" dirty="0" smtClean="0">
                <a:solidFill>
                  <a:schemeClr val="accent5">
                    <a:lumMod val="75000"/>
                  </a:schemeClr>
                </a:solidFill>
              </a:rPr>
              <a:t>Molte decine di </a:t>
            </a:r>
            <a:r>
              <a:rPr lang="it-IT" u="sng" dirty="0" smtClean="0">
                <a:solidFill>
                  <a:schemeClr val="accent5">
                    <a:lumMod val="75000"/>
                  </a:schemeClr>
                </a:solidFill>
              </a:rPr>
              <a:t>satelliti</a:t>
            </a:r>
            <a:r>
              <a:rPr lang="it-IT" dirty="0" smtClean="0">
                <a:solidFill>
                  <a:schemeClr val="accent5">
                    <a:lumMod val="75000"/>
                  </a:schemeClr>
                </a:solidFill>
              </a:rPr>
              <a:t> e milioni di altri corpi celesti: </a:t>
            </a:r>
            <a:r>
              <a:rPr lang="it-IT" u="sng" dirty="0" smtClean="0">
                <a:solidFill>
                  <a:schemeClr val="accent5">
                    <a:lumMod val="75000"/>
                  </a:schemeClr>
                </a:solidFill>
              </a:rPr>
              <a:t>asteroidi, comete, meteoriti</a:t>
            </a:r>
            <a:r>
              <a:rPr lang="it-IT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it-IT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u="sng" dirty="0" smtClean="0">
                <a:solidFill>
                  <a:schemeClr val="accent5"/>
                </a:solidFill>
              </a:rPr>
              <a:t>IL SOLE</a:t>
            </a:r>
            <a:endParaRPr lang="it-IT" b="1" u="sng" dirty="0">
              <a:solidFill>
                <a:schemeClr val="accent5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>
              <a:buNone/>
            </a:pPr>
            <a:r>
              <a:rPr lang="it-IT" dirty="0" smtClean="0">
                <a:solidFill>
                  <a:srgbClr val="002060"/>
                </a:solidFill>
              </a:rPr>
              <a:t>Il sole è una stella, cioè un grande corpo celeste formato per lo più da gas; la sua temperatura è tale per cui avvengono al suo interno reazioni nucleari. Il sole è per circa tre quarti formato da idrogeno e per circa un quinto da elio; vi sono poi ridotte quantità di altri elementi, la quale ossigeno, carbonio e azoto</a:t>
            </a:r>
            <a:r>
              <a:rPr lang="it-IT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.</a:t>
            </a:r>
            <a:endParaRPr lang="it-IT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u="sng" dirty="0" smtClean="0">
                <a:solidFill>
                  <a:srgbClr val="92D050"/>
                </a:solidFill>
              </a:rPr>
              <a:t>I PIANETI</a:t>
            </a:r>
            <a:endParaRPr lang="it-IT" b="1" u="sng" dirty="0">
              <a:solidFill>
                <a:srgbClr val="92D05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I pianeti sono corpi celesti di forma molto simile a una 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sfera.</a:t>
            </a:r>
            <a:endParaRPr lang="it-IT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None/>
            </a:pPr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Tutti i pianeti si muovono lungo precise orbite intorno al sole con un moto di rivoluzione che si svolge da ovest verso est.</a:t>
            </a: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u="sng" dirty="0" smtClean="0">
                <a:solidFill>
                  <a:srgbClr val="FFFF00"/>
                </a:solidFill>
              </a:rPr>
              <a:t>LA LUNA</a:t>
            </a:r>
            <a:endParaRPr lang="it-IT" b="1" u="sng" dirty="0">
              <a:solidFill>
                <a:srgbClr val="FFFF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285720" y="1600201"/>
            <a:ext cx="2500330" cy="332899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La luna è l’unico satellite naturale della terra.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7950" y="1571612"/>
            <a:ext cx="2643174" cy="440056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Un satellite naturale è un corpo celeste che ruota intorno a un pianeta.</a:t>
            </a:r>
          </a:p>
          <a:p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u="sng" dirty="0" smtClean="0">
                <a:solidFill>
                  <a:srgbClr val="FFFF00"/>
                </a:solidFill>
              </a:rPr>
              <a:t>LE STELLE</a:t>
            </a:r>
            <a:endParaRPr lang="it-IT" b="1" u="sng" dirty="0">
              <a:solidFill>
                <a:srgbClr val="FFFF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it-IT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Le stelle sono corpi celesti di grandi dimensioni, formati da </a:t>
            </a:r>
            <a:r>
              <a:rPr lang="it-IT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gas, </a:t>
            </a:r>
            <a:r>
              <a:rPr lang="it-IT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ad altissima temperatura, che emettono energia grazie a reazioni di fusione nucleare.</a:t>
            </a:r>
          </a:p>
          <a:p>
            <a:pPr>
              <a:buNone/>
            </a:pPr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>
          <a:xfrm>
            <a:off x="1071539" y="1357298"/>
            <a:ext cx="6400800" cy="1752600"/>
          </a:xfrm>
        </p:spPr>
        <p:txBody>
          <a:bodyPr/>
          <a:lstStyle/>
          <a:p>
            <a:r>
              <a:rPr lang="it-IT" dirty="0" smtClean="0"/>
              <a:t>FRANZ SHUBERT-IL VIANDANTE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2857488" y="500042"/>
            <a:ext cx="25410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MUSICA</a:t>
            </a:r>
            <a:endParaRPr lang="it-IT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FRANZ SCHUBERT (1797-1828)</a:t>
            </a:r>
            <a:endParaRPr lang="it-IT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86249" y="1643051"/>
            <a:ext cx="4543460" cy="4525963"/>
          </a:xfrm>
        </p:spPr>
        <p:txBody>
          <a:bodyPr/>
          <a:lstStyle/>
          <a:p>
            <a:pPr>
              <a:buNone/>
            </a:pPr>
            <a:r>
              <a:rPr lang="it-IT" dirty="0" smtClean="0">
                <a:solidFill>
                  <a:srgbClr val="7030A0"/>
                </a:solidFill>
              </a:rPr>
              <a:t>Franz Schubert nasce nel 1797 a Vienna.</a:t>
            </a:r>
          </a:p>
          <a:p>
            <a:pPr>
              <a:buNone/>
            </a:pPr>
            <a:r>
              <a:rPr lang="it-IT" dirty="0" smtClean="0">
                <a:solidFill>
                  <a:srgbClr val="7030A0"/>
                </a:solidFill>
              </a:rPr>
              <a:t>È un compositore del periodo romantico.</a:t>
            </a:r>
          </a:p>
          <a:p>
            <a:pPr>
              <a:buNone/>
            </a:pPr>
            <a:r>
              <a:rPr lang="it-IT" dirty="0" smtClean="0">
                <a:solidFill>
                  <a:srgbClr val="7030A0"/>
                </a:solidFill>
              </a:rPr>
              <a:t>Scrive sinfonie, messe, opere teatrali e lied.</a:t>
            </a:r>
          </a:p>
          <a:p>
            <a:pPr>
              <a:buNone/>
            </a:pPr>
            <a:endParaRPr lang="it-IT" dirty="0">
              <a:solidFill>
                <a:srgbClr val="7030A0"/>
              </a:solidFill>
            </a:endParaRPr>
          </a:p>
        </p:txBody>
      </p:sp>
      <p:pic>
        <p:nvPicPr>
          <p:cNvPr id="59394" name="Picture 2" descr="Risultati immagini per franz schube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7" y="1571613"/>
            <a:ext cx="3177581" cy="460058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accent6">
                    <a:lumMod val="75000"/>
                  </a:schemeClr>
                </a:solidFill>
              </a:rPr>
              <a:t>IL VIANDANTE</a:t>
            </a:r>
            <a:endParaRPr lang="it-IT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it-IT" dirty="0" smtClean="0">
                <a:solidFill>
                  <a:srgbClr val="C00000"/>
                </a:solidFill>
              </a:rPr>
              <a:t>Il Viandante (Wanderer Fantasie), è una delle opere più importanti e imponenti, scritte per il pianoforte nell’ anno 1822.</a:t>
            </a:r>
          </a:p>
          <a:p>
            <a:pPr>
              <a:buNone/>
            </a:pPr>
            <a:r>
              <a:rPr lang="it-IT" dirty="0" smtClean="0">
                <a:solidFill>
                  <a:srgbClr val="C00000"/>
                </a:solidFill>
              </a:rPr>
              <a:t>Il pianoforte è usato in modo sinfonico, con uno studio attento alle sue possibilità tecniche, un’estensione di registro e una particolare ricerca a livello timbrico.</a:t>
            </a:r>
            <a:endParaRPr lang="it-IT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214283" y="285728"/>
            <a:ext cx="4038600" cy="4483113"/>
          </a:xfrm>
        </p:spPr>
        <p:txBody>
          <a:bodyPr/>
          <a:lstStyle/>
          <a:p>
            <a:pPr algn="ctr">
              <a:buNone/>
            </a:pPr>
            <a:r>
              <a:rPr lang="it-IT" dirty="0" smtClean="0">
                <a:solidFill>
                  <a:srgbClr val="7030A0"/>
                </a:solidFill>
              </a:rPr>
              <a:t>Inizialmente i sovietici raggiunsero risultati superiore agli americani: il primo satellite artificiale messo in orbita.</a:t>
            </a:r>
          </a:p>
        </p:txBody>
      </p:sp>
      <p:sp>
        <p:nvSpPr>
          <p:cNvPr id="7" name="Title 3"/>
          <p:cNvSpPr>
            <a:spLocks noGrp="1"/>
          </p:cNvSpPr>
          <p:nvPr>
            <p:ph sz="half" idx="2"/>
          </p:nvPr>
        </p:nvSpPr>
        <p:spPr>
          <a:xfrm>
            <a:off x="4786315" y="3571877"/>
            <a:ext cx="4038600" cy="2768625"/>
          </a:xfrm>
        </p:spPr>
        <p:txBody>
          <a:bodyPr/>
          <a:lstStyle/>
          <a:p>
            <a:pPr>
              <a:buNone/>
            </a:pPr>
            <a:r>
              <a:rPr lang="it-IT" dirty="0" smtClean="0">
                <a:solidFill>
                  <a:srgbClr val="7030A0"/>
                </a:solidFill>
              </a:rPr>
              <a:t>Nel 1957, fu lanciata la prima navetta spaziale con un essere vivente a bordo, la cagnetta Laika.</a:t>
            </a:r>
          </a:p>
          <a:p>
            <a:endParaRPr lang="it-IT" dirty="0" smtClean="0"/>
          </a:p>
          <a:p>
            <a:pPr>
              <a:buNone/>
            </a:pPr>
            <a:endParaRPr lang="it-IT" dirty="0"/>
          </a:p>
        </p:txBody>
      </p:sp>
      <p:pic>
        <p:nvPicPr>
          <p:cNvPr id="30722" name="Picture 2" descr="Risultati immagini per : il primo satellite artificiale messo in orbita dai sovietic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5" y="3214687"/>
            <a:ext cx="4206584" cy="3343277"/>
          </a:xfrm>
          <a:prstGeom prst="rect">
            <a:avLst/>
          </a:prstGeom>
          <a:noFill/>
        </p:spPr>
      </p:pic>
      <p:pic>
        <p:nvPicPr>
          <p:cNvPr id="30724" name="Picture 4" descr="Risultati immagini per prima navetta spaziale con lai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428605"/>
            <a:ext cx="4129097" cy="242887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0043"/>
            <a:ext cx="8229600" cy="5626121"/>
          </a:xfrm>
        </p:spPr>
        <p:txBody>
          <a:bodyPr/>
          <a:lstStyle/>
          <a:p>
            <a:pPr>
              <a:buNone/>
            </a:pPr>
            <a:r>
              <a:rPr lang="it-IT" dirty="0" smtClean="0">
                <a:solidFill>
                  <a:srgbClr val="FFFF00"/>
                </a:solidFill>
              </a:rPr>
              <a:t>Il viandante era per Shubert una figura che rappresentava bene la vita umana:                  l’uomo in cammino, alla ricerca, che non riesce a trovarsi a casa sua in questo mondo.</a:t>
            </a:r>
          </a:p>
          <a:p>
            <a:pPr>
              <a:buNone/>
            </a:pPr>
            <a:r>
              <a:rPr lang="it-IT" dirty="0" smtClean="0">
                <a:solidFill>
                  <a:srgbClr val="FFFF00"/>
                </a:solidFill>
              </a:rPr>
              <a:t>Nella composizione la scansione ritmica che si ripete per tutta la Fantasia richiama un pò il passo del viandante, il quale deve affrontare, nel suo cammino, circostanze e stati d’animo a volte completamente opposti.</a:t>
            </a:r>
            <a:endParaRPr lang="it-IT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>
          <a:xfrm>
            <a:off x="1500167" y="1500174"/>
            <a:ext cx="6400800" cy="1752600"/>
          </a:xfrm>
        </p:spPr>
        <p:txBody>
          <a:bodyPr/>
          <a:lstStyle/>
          <a:p>
            <a:r>
              <a:rPr lang="it-IT" dirty="0" smtClean="0"/>
              <a:t>MARATONA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1357290" y="642918"/>
            <a:ext cx="69294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GINNASTICA</a:t>
            </a:r>
            <a:endParaRPr lang="it-IT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MARATONA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00167" y="1357298"/>
            <a:ext cx="6286544" cy="4983179"/>
          </a:xfrm>
          <a:solidFill>
            <a:schemeClr val="bg1">
              <a:alpha val="54000"/>
            </a:schemeClr>
          </a:solidFill>
        </p:spPr>
        <p:txBody>
          <a:bodyPr/>
          <a:lstStyle/>
          <a:p>
            <a:pPr algn="ctr">
              <a:buNone/>
            </a:pPr>
            <a:r>
              <a:rPr lang="it-IT" dirty="0" smtClean="0">
                <a:solidFill>
                  <a:srgbClr val="00B050"/>
                </a:solidFill>
              </a:rPr>
              <a:t>La maratona, è una corsa che si disputa sulla distanza di 42,195 km. È una gara lunga e faticosa che mette a dura prova non solo tutte le capacità fisiche, ma anche la forza di volontà, l’impegno a superare i propri limiti.</a:t>
            </a:r>
            <a:endParaRPr lang="it-IT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57222" y="285728"/>
            <a:ext cx="7515252" cy="1143000"/>
          </a:xfrm>
        </p:spPr>
        <p:txBody>
          <a:bodyPr/>
          <a:lstStyle/>
          <a:p>
            <a:r>
              <a:rPr lang="it-IT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ORIGINE STORICA</a:t>
            </a:r>
            <a:endParaRPr lang="it-IT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1"/>
            <a:ext cx="4257676" cy="4525963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it-IT" dirty="0" smtClean="0">
                <a:solidFill>
                  <a:srgbClr val="FFC000"/>
                </a:solidFill>
              </a:rPr>
              <a:t>L’ origine della maratona è legata alla storia della battaglia di Maratona nel 490 a.c., quando gli Ateniesi, attaccati dall’ esercito persiano, mandarono il messaggero Fidippide a chiedere aiuto a Sparta. </a:t>
            </a:r>
            <a:endParaRPr lang="it-IT" dirty="0">
              <a:solidFill>
                <a:srgbClr val="FFC000"/>
              </a:solidFill>
            </a:endParaRPr>
          </a:p>
        </p:txBody>
      </p:sp>
      <p:pic>
        <p:nvPicPr>
          <p:cNvPr id="2050" name="Picture 2" descr="Risultati immagini per maratona origine storica filippi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1" y="1714489"/>
            <a:ext cx="3990299" cy="494349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0B0F0"/>
                </a:solidFill>
              </a:rPr>
              <a:t>LA MARATONA OLIMPICA</a:t>
            </a:r>
            <a:endParaRPr lang="it-IT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4525963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/>
          <a:lstStyle/>
          <a:p>
            <a:pPr algn="ctr">
              <a:buNone/>
            </a:pPr>
            <a:r>
              <a:rPr lang="it-IT" dirty="0" smtClean="0">
                <a:solidFill>
                  <a:srgbClr val="FF0000"/>
                </a:solidFill>
              </a:rPr>
              <a:t>Nel 1896, alle prime Olimpiadi moderne di Atene, fu istituita una corsa di 40 km che partiva dalla città di Maratona e arriva all’ antico stadio di Atene.</a:t>
            </a:r>
          </a:p>
          <a:p>
            <a:pPr algn="ctr">
              <a:buNone/>
            </a:pPr>
            <a:r>
              <a:rPr lang="it-IT" dirty="0" smtClean="0">
                <a:solidFill>
                  <a:srgbClr val="FF0000"/>
                </a:solidFill>
              </a:rPr>
              <a:t>La maratona olimpica rimane fino ad oggi la competizione più affascinante delle gare previste.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 rot="20603568">
            <a:off x="2943540" y="2425340"/>
            <a:ext cx="3203805" cy="156966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it-IT" sz="96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FINE</a:t>
            </a:r>
            <a:endParaRPr lang="it-IT" sz="96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5" name="Stella a 5 punte 4"/>
          <p:cNvSpPr/>
          <p:nvPr/>
        </p:nvSpPr>
        <p:spPr>
          <a:xfrm>
            <a:off x="785785" y="571480"/>
            <a:ext cx="1643075" cy="135732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tella a 5 punte 5"/>
          <p:cNvSpPr/>
          <p:nvPr/>
        </p:nvSpPr>
        <p:spPr>
          <a:xfrm>
            <a:off x="7286644" y="4500570"/>
            <a:ext cx="1428760" cy="121444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tella a 5 punte 6"/>
          <p:cNvSpPr/>
          <p:nvPr/>
        </p:nvSpPr>
        <p:spPr>
          <a:xfrm>
            <a:off x="7072330" y="642918"/>
            <a:ext cx="1785951" cy="121444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tella a 5 punte 7"/>
          <p:cNvSpPr/>
          <p:nvPr/>
        </p:nvSpPr>
        <p:spPr>
          <a:xfrm>
            <a:off x="785787" y="4429132"/>
            <a:ext cx="2000264" cy="157163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643305" y="928671"/>
            <a:ext cx="4900619" cy="4525963"/>
          </a:xfrm>
        </p:spPr>
        <p:txBody>
          <a:bodyPr/>
          <a:lstStyle/>
          <a:p>
            <a:pPr algn="ctr">
              <a:buNone/>
            </a:pPr>
            <a:r>
              <a:rPr lang="it-IT" dirty="0" smtClean="0">
                <a:solidFill>
                  <a:srgbClr val="FFFF00"/>
                </a:solidFill>
              </a:rPr>
              <a:t>Il primo uomo a raggiungere lo spazio fu il sovietico Yuri Gagarin, nel 1967.</a:t>
            </a:r>
            <a:endParaRPr lang="it-IT" dirty="0"/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 ORA SULLA LUNA!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ctr">
              <a:buNone/>
            </a:pPr>
            <a:r>
              <a:rPr lang="it-IT" dirty="0" smtClean="0">
                <a:solidFill>
                  <a:schemeClr val="accent6">
                    <a:lumMod val="75000"/>
                  </a:schemeClr>
                </a:solidFill>
              </a:rPr>
              <a:t>Ben presto gli Stati Uniti reagirono all’ umiliazione del proprio paese.</a:t>
            </a:r>
          </a:p>
          <a:p>
            <a:pPr algn="ctr">
              <a:buNone/>
            </a:pPr>
            <a:r>
              <a:rPr lang="it-IT" dirty="0" smtClean="0">
                <a:solidFill>
                  <a:schemeClr val="accent6">
                    <a:lumMod val="75000"/>
                  </a:schemeClr>
                </a:solidFill>
              </a:rPr>
              <a:t>Entro la fine degli anni 60 gli statunitensi riuscirono a conseguire il risultato più spettacolare nella corsa allo spazio.</a:t>
            </a:r>
          </a:p>
          <a:p>
            <a:pPr algn="ctr">
              <a:buNone/>
            </a:pPr>
            <a:r>
              <a:rPr lang="it-IT" dirty="0" smtClean="0">
                <a:solidFill>
                  <a:schemeClr val="accent6">
                    <a:lumMod val="75000"/>
                  </a:schemeClr>
                </a:solidFill>
              </a:rPr>
              <a:t>Gli astronauti americani Neil Armstrong e Buzz </a:t>
            </a:r>
            <a:r>
              <a:rPr lang="it-IT" dirty="0" err="1" smtClean="0">
                <a:solidFill>
                  <a:schemeClr val="accent6">
                    <a:lumMod val="75000"/>
                  </a:schemeClr>
                </a:solidFill>
              </a:rPr>
              <a:t>Aldrin</a:t>
            </a:r>
            <a:r>
              <a:rPr lang="it-IT" dirty="0" smtClean="0">
                <a:solidFill>
                  <a:schemeClr val="accent6">
                    <a:lumMod val="75000"/>
                  </a:schemeClr>
                </a:solidFill>
              </a:rPr>
              <a:t> furono i primi due uomini a mettere piede sul nostro satellite.</a:t>
            </a:r>
            <a:endParaRPr lang="it-IT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>
          <a:xfrm>
            <a:off x="1428728" y="1643050"/>
            <a:ext cx="6400800" cy="1752600"/>
          </a:xfrm>
        </p:spPr>
        <p:txBody>
          <a:bodyPr/>
          <a:lstStyle/>
          <a:p>
            <a:r>
              <a:rPr lang="it-IT" dirty="0" smtClean="0"/>
              <a:t>ROUTE 66-AMERICA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2714612" y="642918"/>
            <a:ext cx="35920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GEOGRAFIA</a:t>
            </a:r>
            <a:endParaRPr lang="it-IT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92D050"/>
                </a:solidFill>
              </a:rPr>
              <a:t>ROUTE 66</a:t>
            </a:r>
            <a:endParaRPr lang="it-IT" dirty="0">
              <a:solidFill>
                <a:srgbClr val="92D05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it-IT" dirty="0" smtClean="0">
                <a:solidFill>
                  <a:srgbClr val="FFC000"/>
                </a:solidFill>
              </a:rPr>
              <a:t>Il viaggio via terra da costa a costa, è il più famoso e celebrato mito americano della vita </a:t>
            </a:r>
            <a:r>
              <a:rPr lang="it-IT" i="1" dirty="0" smtClean="0">
                <a:solidFill>
                  <a:srgbClr val="FFC000"/>
                </a:solidFill>
              </a:rPr>
              <a:t>on the road, </a:t>
            </a:r>
            <a:r>
              <a:rPr lang="it-IT" dirty="0" smtClean="0">
                <a:solidFill>
                  <a:srgbClr val="FFC000"/>
                </a:solidFill>
              </a:rPr>
              <a:t>cioè sulla strada.</a:t>
            </a:r>
          </a:p>
          <a:p>
            <a:pPr>
              <a:buNone/>
            </a:pPr>
            <a:r>
              <a:rPr lang="it-IT" dirty="0" smtClean="0">
                <a:solidFill>
                  <a:srgbClr val="FFC000"/>
                </a:solidFill>
              </a:rPr>
              <a:t>La </a:t>
            </a:r>
            <a:r>
              <a:rPr lang="it-IT" dirty="0" err="1" smtClean="0">
                <a:solidFill>
                  <a:srgbClr val="FFC000"/>
                </a:solidFill>
              </a:rPr>
              <a:t>route</a:t>
            </a:r>
            <a:r>
              <a:rPr lang="it-IT" dirty="0" smtClean="0">
                <a:solidFill>
                  <a:srgbClr val="FFC000"/>
                </a:solidFill>
              </a:rPr>
              <a:t> 66 è la strada che attraversa l’America da est a ovest: un viaggio attraverso sconfinati spazi amato da molti, che permette di scoprire al meglio città, luoghi e vita americani.</a:t>
            </a:r>
          </a:p>
          <a:p>
            <a:pPr>
              <a:buNone/>
            </a:pPr>
            <a:endParaRPr lang="it-IT" dirty="0" smtClean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FF00"/>
                </a:solidFill>
              </a:rPr>
              <a:t>GLI STATI UNITI </a:t>
            </a:r>
            <a:r>
              <a:rPr lang="it-IT" dirty="0" err="1" smtClean="0">
                <a:solidFill>
                  <a:srgbClr val="FFFF00"/>
                </a:solidFill>
              </a:rPr>
              <a:t>D’AMERICA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" y="1214422"/>
            <a:ext cx="4071967" cy="3000396"/>
          </a:xfr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/>
          <a:lstStyle/>
          <a:p>
            <a:r>
              <a:rPr lang="it-IT" dirty="0" smtClean="0">
                <a:solidFill>
                  <a:srgbClr val="7030A0"/>
                </a:solidFill>
              </a:rPr>
              <a:t>I confini:</a:t>
            </a:r>
          </a:p>
          <a:p>
            <a:pPr>
              <a:buNone/>
            </a:pPr>
            <a:r>
              <a:rPr lang="it-IT" dirty="0" smtClean="0">
                <a:solidFill>
                  <a:srgbClr val="7030A0"/>
                </a:solidFill>
              </a:rPr>
              <a:t>Confina a nord con il Canada, a sud con il Messico, a est con l’oceano Atlantico e a ovest sul Pacifico. </a:t>
            </a:r>
          </a:p>
          <a:p>
            <a:pPr>
              <a:buNone/>
            </a:pP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0" y="4429108"/>
            <a:ext cx="4210080" cy="2428892"/>
          </a:xfr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/>
          <a:lstStyle/>
          <a:p>
            <a:r>
              <a:rPr lang="it-IT" dirty="0" smtClean="0">
                <a:solidFill>
                  <a:srgbClr val="7030A0"/>
                </a:solidFill>
              </a:rPr>
              <a:t>Il clima:</a:t>
            </a:r>
          </a:p>
          <a:p>
            <a:pPr>
              <a:buNone/>
            </a:pPr>
            <a:r>
              <a:rPr lang="it-IT" dirty="0" smtClean="0">
                <a:solidFill>
                  <a:srgbClr val="7030A0"/>
                </a:solidFill>
              </a:rPr>
              <a:t>La maggior parte degli Stati Uniti ha un clima temperato.</a:t>
            </a:r>
          </a:p>
        </p:txBody>
      </p:sp>
      <p:pic>
        <p:nvPicPr>
          <p:cNvPr id="24582" name="Picture 6" descr="Risultati immagini per stati uniti d'america confin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1357299"/>
            <a:ext cx="4929191" cy="478634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4" grpId="0" build="p" animBg="1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ial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Satellit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cnologia">
  <a:themeElements>
    <a:clrScheme name="Tecnologia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nologia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nologia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908</TotalTime>
  <Words>1581</Words>
  <Application>Microsoft Office PowerPoint</Application>
  <PresentationFormat>On-screen Show (4:3)</PresentationFormat>
  <Paragraphs>146</Paragraphs>
  <Slides>45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Tema di Office</vt:lpstr>
      <vt:lpstr>Trek</vt:lpstr>
      <vt:lpstr>Apex</vt:lpstr>
      <vt:lpstr>Aspect</vt:lpstr>
      <vt:lpstr>Tecnologia</vt:lpstr>
      <vt:lpstr>Slide 1</vt:lpstr>
      <vt:lpstr>Slide 2</vt:lpstr>
      <vt:lpstr>LA CORSA ALLO SPAZIO</vt:lpstr>
      <vt:lpstr>Slide 4</vt:lpstr>
      <vt:lpstr>Slide 5</vt:lpstr>
      <vt:lpstr>E ORA SULLA LUNA!</vt:lpstr>
      <vt:lpstr>Slide 7</vt:lpstr>
      <vt:lpstr>ROUTE 66</vt:lpstr>
      <vt:lpstr>GLI STATI UNITI D’AMERICA</vt:lpstr>
      <vt:lpstr>Slide 10</vt:lpstr>
      <vt:lpstr>Slide 11</vt:lpstr>
      <vt:lpstr>Slide 12</vt:lpstr>
      <vt:lpstr>A Legendary Route</vt:lpstr>
      <vt:lpstr>  Prepare for your outing</vt:lpstr>
      <vt:lpstr>Slide 15</vt:lpstr>
      <vt:lpstr>Slide 16</vt:lpstr>
      <vt:lpstr>Slide 17</vt:lpstr>
      <vt:lpstr>TRENO-LOCOMOTIVA</vt:lpstr>
      <vt:lpstr>STORIA DELLA LOCOMOTIVA</vt:lpstr>
      <vt:lpstr>Slide 20</vt:lpstr>
      <vt:lpstr>I TRENI AD ALTA VELOCITA’ </vt:lpstr>
      <vt:lpstr>Slide 22</vt:lpstr>
      <vt:lpstr>Slide 23</vt:lpstr>
      <vt:lpstr>Slide 24</vt:lpstr>
      <vt:lpstr>Slide 25</vt:lpstr>
      <vt:lpstr>Slide 26</vt:lpstr>
      <vt:lpstr>UMBERTO BOCCIONI (1882-1916)</vt:lpstr>
      <vt:lpstr>STATI D’ANIMO</vt:lpstr>
      <vt:lpstr>Slide 29</vt:lpstr>
      <vt:lpstr>Slide 30</vt:lpstr>
      <vt:lpstr>Slide 31</vt:lpstr>
      <vt:lpstr>IL SISTEMA SOLARE</vt:lpstr>
      <vt:lpstr>IL SOLE</vt:lpstr>
      <vt:lpstr>I PIANETI</vt:lpstr>
      <vt:lpstr>LA LUNA</vt:lpstr>
      <vt:lpstr>LE STELLE</vt:lpstr>
      <vt:lpstr>Slide 37</vt:lpstr>
      <vt:lpstr>FRANZ SCHUBERT (1797-1828)</vt:lpstr>
      <vt:lpstr>IL VIANDANTE</vt:lpstr>
      <vt:lpstr>Slide 40</vt:lpstr>
      <vt:lpstr>Slide 41</vt:lpstr>
      <vt:lpstr>MARATONA</vt:lpstr>
      <vt:lpstr>ORIGINE STORICA</vt:lpstr>
      <vt:lpstr>LA MARATONA OLIMPICA</vt:lpstr>
      <vt:lpstr>Slide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utente</dc:creator>
  <cp:lastModifiedBy>admin</cp:lastModifiedBy>
  <cp:revision>246</cp:revision>
  <dcterms:created xsi:type="dcterms:W3CDTF">2018-05-08T08:42:07Z</dcterms:created>
  <dcterms:modified xsi:type="dcterms:W3CDTF">2018-06-18T05:47:48Z</dcterms:modified>
</cp:coreProperties>
</file>