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62" r:id="rId4"/>
    <p:sldId id="275" r:id="rId5"/>
    <p:sldId id="278" r:id="rId6"/>
    <p:sldId id="273" r:id="rId7"/>
    <p:sldId id="269" r:id="rId8"/>
    <p:sldId id="272" r:id="rId9"/>
    <p:sldId id="260" r:id="rId10"/>
    <p:sldId id="267" r:id="rId11"/>
    <p:sldId id="258" r:id="rId12"/>
    <p:sldId id="284" r:id="rId13"/>
    <p:sldId id="265" r:id="rId14"/>
    <p:sldId id="263" r:id="rId15"/>
    <p:sldId id="280" r:id="rId16"/>
    <p:sldId id="264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3" autoAdjust="0"/>
    <p:restoredTop sz="94043" autoAdjust="0"/>
  </p:normalViewPr>
  <p:slideViewPr>
    <p:cSldViewPr>
      <p:cViewPr>
        <p:scale>
          <a:sx n="92" d="100"/>
          <a:sy n="92" d="100"/>
        </p:scale>
        <p:origin x="-19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703F-9DD8-4120-8EA3-3D5F74CF3108}" type="datetimeFigureOut">
              <a:rPr lang="it-IT" smtClean="0"/>
              <a:pPr/>
              <a:t>17/06/18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3C75C3-D13B-40A3-80FA-21ACBE353143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703F-9DD8-4120-8EA3-3D5F74CF3108}" type="datetimeFigureOut">
              <a:rPr lang="it-IT" smtClean="0"/>
              <a:pPr/>
              <a:t>17/06/18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75C3-D13B-40A3-80FA-21ACBE353143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703F-9DD8-4120-8EA3-3D5F74CF3108}" type="datetimeFigureOut">
              <a:rPr lang="it-IT" smtClean="0"/>
              <a:pPr/>
              <a:t>17/06/18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75C3-D13B-40A3-80FA-21ACBE353143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703F-9DD8-4120-8EA3-3D5F74CF3108}" type="datetimeFigureOut">
              <a:rPr lang="it-IT" smtClean="0"/>
              <a:pPr/>
              <a:t>17/06/18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3C75C3-D13B-40A3-80FA-21ACBE353143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703F-9DD8-4120-8EA3-3D5F74CF3108}" type="datetimeFigureOut">
              <a:rPr lang="it-IT" smtClean="0"/>
              <a:pPr/>
              <a:t>17/06/18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75C3-D13B-40A3-80FA-21ACBE353143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703F-9DD8-4120-8EA3-3D5F74CF3108}" type="datetimeFigureOut">
              <a:rPr lang="it-IT" smtClean="0"/>
              <a:pPr/>
              <a:t>17/06/18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75C3-D13B-40A3-80FA-21ACBE353143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703F-9DD8-4120-8EA3-3D5F74CF3108}" type="datetimeFigureOut">
              <a:rPr lang="it-IT" smtClean="0"/>
              <a:pPr/>
              <a:t>17/06/18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E3C75C3-D13B-40A3-80FA-21ACBE353143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703F-9DD8-4120-8EA3-3D5F74CF3108}" type="datetimeFigureOut">
              <a:rPr lang="it-IT" smtClean="0"/>
              <a:pPr/>
              <a:t>17/06/18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75C3-D13B-40A3-80FA-21ACBE353143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703F-9DD8-4120-8EA3-3D5F74CF3108}" type="datetimeFigureOut">
              <a:rPr lang="it-IT" smtClean="0"/>
              <a:pPr/>
              <a:t>17/06/18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75C3-D13B-40A3-80FA-21ACBE353143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703F-9DD8-4120-8EA3-3D5F74CF3108}" type="datetimeFigureOut">
              <a:rPr lang="it-IT" smtClean="0"/>
              <a:pPr/>
              <a:t>17/06/18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75C3-D13B-40A3-80FA-21ACBE353143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703F-9DD8-4120-8EA3-3D5F74CF3108}" type="datetimeFigureOut">
              <a:rPr lang="it-IT" smtClean="0"/>
              <a:pPr/>
              <a:t>17/06/18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75C3-D13B-40A3-80FA-21ACBE353143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B0B703F-9DD8-4120-8EA3-3D5F74CF3108}" type="datetimeFigureOut">
              <a:rPr lang="it-IT" smtClean="0"/>
              <a:pPr/>
              <a:t>17/06/18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3C75C3-D13B-40A3-80FA-21ACBE353143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hyperlink" Target="https://www.google.it/url?sa=i&amp;rct=j&amp;q=&amp;esrc=s&amp;source=images&amp;cd=&amp;cad=rja&amp;uact=8&amp;ved=2ahUKEwjYtP-3783bAhWHL1AKHffbBasQjRx6BAgBEAU&amp;url=https://www.studenti.it/caporetto-cronologia-battaglia-protagonisti.html&amp;psig=AOvVaw1iP2C2kCObtTvhqtssXSHW&amp;ust=1528884149682788" TargetMode="External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it/url?sa=i&amp;rct=j&amp;q=&amp;esrc=s&amp;source=images&amp;cd=&amp;cad=rja&amp;uact=8&amp;ved=2ahUKEwiQu7ni7s3bAhXEK1AKHZDbBqgQjRx6BAgBEAU&amp;url=http://www.tuttitemi.altervista.org/Storia/StoriaM/SecondaGuerraMondiale.htm&amp;psig=AOvVaw2Ql94XWkn7TeSw2K3Mha5L&amp;ust=152888397093052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hyperlink" Target="https://www.google.it/url?sa=i&amp;rct=j&amp;q=&amp;esrc=s&amp;source=images&amp;cd=&amp;cad=rja&amp;uact=8&amp;ved=2ahUKEwjqsOzT6s3bAhUDYVAKHVw7DbEQjRx6BAgBEAU&amp;url=https://www.amazon.it/Musica-Orchestrale-Lanello-Del-Nibelungo/dp/B079BJTVGW&amp;psig=AOvVaw0LlTfzs02LBx84r1AJILZa&amp;ust=1528882521858622" TargetMode="External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it/url?sa=i&amp;rct=j&amp;q=&amp;esrc=s&amp;source=images&amp;cd=&amp;cad=rja&amp;uact=8&amp;ved=2ahUKEwi2uvbU6c3bAhUEZVAKHU53DocQjRx6BAgBEAU&amp;url=https://www.amazon.it/Wagner-Anello-Del-Nibelungo-Tetralogia-Completa/dp/B006XOBFJC&amp;psig=AOvVaw0LlTfzs02LBx84r1AJILZa&amp;ust=1528882521858622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928671"/>
            <a:ext cx="8572560" cy="1214446"/>
          </a:xfrm>
          <a:noFill/>
        </p:spPr>
        <p:txBody>
          <a:bodyPr>
            <a:prstTxWarp prst="textPlain">
              <a:avLst>
                <a:gd name="adj" fmla="val 46245"/>
              </a:avLst>
            </a:prstTxWarp>
          </a:bodyPr>
          <a:lstStyle/>
          <a:p>
            <a:r>
              <a:rPr lang="it-IT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L’ANELLO</a:t>
            </a:r>
            <a:endParaRPr lang="it-IT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428992" y="4929198"/>
            <a:ext cx="3333744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NOA TESINA 2018</a:t>
            </a:r>
          </a:p>
        </p:txBody>
      </p:sp>
      <p:pic>
        <p:nvPicPr>
          <p:cNvPr id="6" name="Immagine 5" descr="anel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571744"/>
            <a:ext cx="2333370" cy="36526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magine 7" descr="anello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500306"/>
            <a:ext cx="1950024" cy="2784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magine 12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2786058"/>
            <a:ext cx="2286016" cy="36478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xmlns:p14="http://schemas.microsoft.com/office/powerpoint/2010/main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GINNASTICA CON GLI ANELLI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5527" y="1295400"/>
            <a:ext cx="8686800" cy="2205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GLI </a:t>
            </a:r>
            <a:r>
              <a:rPr lang="it-IT" dirty="0" smtClean="0"/>
              <a:t>ANELLI </a:t>
            </a:r>
            <a:r>
              <a:rPr lang="it-IT" dirty="0" smtClean="0"/>
              <a:t>- </a:t>
            </a:r>
            <a:r>
              <a:rPr lang="it-IT" dirty="0" smtClean="0"/>
              <a:t>UNA DELLE SPECIALITÀ MASCHILI DELLA GINNASTICA ARTISTICA.</a:t>
            </a:r>
            <a:endParaRPr lang="it-IT" dirty="0"/>
          </a:p>
        </p:txBody>
      </p:sp>
      <p:pic>
        <p:nvPicPr>
          <p:cNvPr id="4" name="Immagine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3714752"/>
            <a:ext cx="2682505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Immagine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3714752"/>
            <a:ext cx="2347252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Immagine 5" descr="Example2ofironcro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714751"/>
            <a:ext cx="2237878" cy="27860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xmlns:p14="http://schemas.microsoft.com/office/powerpoint/2010/main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LO SMERALDO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51520" y="1340768"/>
            <a:ext cx="8299648" cy="23042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800" b="1" dirty="0" smtClean="0"/>
              <a:t>LO </a:t>
            </a:r>
            <a:r>
              <a:rPr lang="it-IT" sz="2800" b="1" dirty="0" smtClean="0"/>
              <a:t>SMERALDO - UNA </a:t>
            </a:r>
            <a:r>
              <a:rPr lang="it-IT" sz="2800" b="1" dirty="0" smtClean="0"/>
              <a:t>PIETRA </a:t>
            </a:r>
            <a:r>
              <a:rPr lang="it-IT" sz="2800" b="1" dirty="0" smtClean="0"/>
              <a:t>DURA</a:t>
            </a:r>
          </a:p>
          <a:p>
            <a:pPr marL="0" indent="0">
              <a:buNone/>
            </a:pPr>
            <a:r>
              <a:rPr lang="it-IT" sz="2800" b="1" dirty="0" smtClean="0"/>
              <a:t> </a:t>
            </a:r>
            <a:r>
              <a:rPr lang="it-IT" sz="2800" b="1" dirty="0" smtClean="0"/>
              <a:t>LE </a:t>
            </a:r>
            <a:r>
              <a:rPr lang="it-IT" sz="2800" b="1" dirty="0" smtClean="0"/>
              <a:t>GEMME DURE - MINERALI DI NATURA ORGANICA </a:t>
            </a:r>
            <a:r>
              <a:rPr lang="it-IT" sz="2800" b="1" dirty="0" smtClean="0"/>
              <a:t>O </a:t>
            </a:r>
            <a:r>
              <a:rPr lang="it-IT" sz="2800" b="1" dirty="0" smtClean="0"/>
              <a:t>INORGANICA</a:t>
            </a:r>
          </a:p>
          <a:p>
            <a:pPr marL="0" indent="0">
              <a:buNone/>
            </a:pPr>
            <a:r>
              <a:rPr lang="it-IT" sz="2800" b="1" dirty="0" smtClean="0"/>
              <a:t>GEMME INORGANICHE – CRISTALLI NATURALI CHE SI TROVANO NELLE ROCCE</a:t>
            </a:r>
          </a:p>
          <a:p>
            <a:pPr marL="0" indent="0">
              <a:buNone/>
            </a:pPr>
            <a:r>
              <a:rPr lang="it-IT" sz="2800" b="1" dirty="0" smtClean="0"/>
              <a:t>I PRINCIPALI GACIMENTI - AFRICA, SUD AMERICA</a:t>
            </a:r>
            <a:endParaRPr lang="it-IT" sz="2800" b="1" dirty="0" smtClean="0"/>
          </a:p>
          <a:p>
            <a:pPr marL="0" indent="0">
              <a:buNone/>
            </a:pPr>
            <a:endParaRPr lang="it-IT" sz="2000" b="1" dirty="0" smtClean="0"/>
          </a:p>
          <a:p>
            <a:pPr>
              <a:buNone/>
            </a:pPr>
            <a:endParaRPr lang="it-IT" sz="1800" b="1" dirty="0" smtClean="0"/>
          </a:p>
          <a:p>
            <a:pPr>
              <a:buNone/>
            </a:pPr>
            <a:endParaRPr lang="it-IT" sz="2000" b="1" dirty="0" smtClean="0"/>
          </a:p>
          <a:p>
            <a:pPr>
              <a:buNone/>
            </a:pPr>
            <a:endParaRPr lang="it-IT" sz="2000" b="1" dirty="0" smtClean="0"/>
          </a:p>
          <a:p>
            <a:pPr>
              <a:buNone/>
            </a:pPr>
            <a:endParaRPr lang="it-IT" sz="2400" b="1" dirty="0" smtClean="0"/>
          </a:p>
          <a:p>
            <a:pPr>
              <a:buNone/>
            </a:pPr>
            <a:endParaRPr lang="it-IT" sz="2400" b="1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7" name="Immagine 6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077072"/>
            <a:ext cx="2105150" cy="17859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Immagine 7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077072"/>
            <a:ext cx="1857388" cy="18573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magine 8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437112"/>
            <a:ext cx="3000396" cy="16514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xmlns:p14="http://schemas.microsoft.com/office/powerpoint/2010/main">
    <p:wheel spokes="8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b="1" dirty="0" smtClean="0"/>
              <a:t>LE GEMME SI DISTINGUONO PER: </a:t>
            </a:r>
          </a:p>
          <a:p>
            <a:r>
              <a:rPr lang="it-IT" b="1" dirty="0" smtClean="0"/>
              <a:t>COLORE: </a:t>
            </a:r>
            <a:r>
              <a:rPr lang="it-IT" sz="2400" dirty="0" smtClean="0"/>
              <a:t>VARIA GRAZIE AL FERRO, CROMO E VANADIO</a:t>
            </a:r>
            <a:endParaRPr lang="it-IT" sz="2400" dirty="0" smtClean="0"/>
          </a:p>
          <a:p>
            <a:r>
              <a:rPr lang="it-IT" b="1" dirty="0" smtClean="0"/>
              <a:t>DUREZZA: </a:t>
            </a:r>
            <a:r>
              <a:rPr lang="it-IT" sz="2400" dirty="0" smtClean="0"/>
              <a:t>E’ DI GRADO 8 </a:t>
            </a:r>
            <a:endParaRPr lang="it-IT" sz="2400" dirty="0" smtClean="0"/>
          </a:p>
          <a:p>
            <a:r>
              <a:rPr lang="it-IT" b="1" dirty="0" smtClean="0"/>
              <a:t>LUCENTEZZA:</a:t>
            </a:r>
            <a:r>
              <a:rPr lang="it-IT" sz="2400" dirty="0" smtClean="0"/>
              <a:t>SFUMATURE ALL’INTERNO DANNO LA LUCE ADAMANTINA</a:t>
            </a:r>
            <a:endParaRPr lang="it-IT" sz="2400" dirty="0" smtClean="0"/>
          </a:p>
          <a:p>
            <a:r>
              <a:rPr lang="it-IT" b="1" dirty="0" smtClean="0"/>
              <a:t>INCLUSIONI:</a:t>
            </a:r>
            <a:r>
              <a:rPr lang="it-IT" sz="2400" dirty="0" smtClean="0"/>
              <a:t>MATERIALI INTERNI  MIGLIORANO LO SMERALDO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1000132"/>
          </a:xfrm>
        </p:spPr>
        <p:txBody>
          <a:bodyPr>
            <a:normAutofit/>
          </a:bodyPr>
          <a:lstStyle/>
          <a:p>
            <a:r>
              <a:rPr lang="it-IT" dirty="0" smtClean="0"/>
              <a:t>LA PRODUZIONE DELLO SMERALDO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285720" y="1772816"/>
            <a:ext cx="5366400" cy="21602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sz="2400" b="1" dirty="0" smtClean="0"/>
              <a:t>LO SMERALDO SINTETICO È</a:t>
            </a:r>
          </a:p>
          <a:p>
            <a:pPr>
              <a:buNone/>
            </a:pPr>
            <a:r>
              <a:rPr lang="it-IT" sz="2400" b="1" dirty="0" smtClean="0"/>
              <a:t>PRODOTTO PRINCIPALMENTE</a:t>
            </a:r>
          </a:p>
          <a:p>
            <a:pPr>
              <a:buNone/>
            </a:pPr>
            <a:r>
              <a:rPr lang="it-IT" sz="2400" b="1" dirty="0" smtClean="0"/>
              <a:t>CON DUE TECNICHE:</a:t>
            </a:r>
          </a:p>
          <a:p>
            <a:r>
              <a:rPr lang="it-IT" sz="2400" b="1" dirty="0" smtClean="0"/>
              <a:t>FUSIONE CON FONDENTE  </a:t>
            </a:r>
          </a:p>
          <a:p>
            <a:r>
              <a:rPr lang="it-IT" sz="2400" b="1" dirty="0" smtClean="0"/>
              <a:t>IDROTERMALE.</a:t>
            </a:r>
          </a:p>
        </p:txBody>
      </p:sp>
      <p:pic>
        <p:nvPicPr>
          <p:cNvPr id="7" name="Immagine 6" descr="fo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1" y="4077072"/>
            <a:ext cx="2849513" cy="2216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fot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213129"/>
            <a:ext cx="2736304" cy="21282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magine 5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556792"/>
            <a:ext cx="2962275" cy="1971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 VEDOVI INDOSSAVANO LO SMERALDO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07504" y="1268760"/>
            <a:ext cx="8848756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600" b="1" dirty="0" smtClean="0"/>
              <a:t>LO </a:t>
            </a:r>
            <a:r>
              <a:rPr lang="it-IT" sz="2600" b="1" dirty="0" smtClean="0"/>
              <a:t>SMERALDO È SEGNO </a:t>
            </a:r>
            <a:r>
              <a:rPr lang="it-IT" sz="2600" b="1" dirty="0" smtClean="0"/>
              <a:t>DI </a:t>
            </a:r>
            <a:r>
              <a:rPr lang="it-IT" sz="2600" b="1" dirty="0" smtClean="0"/>
              <a:t>FEDELTÀ </a:t>
            </a:r>
            <a:r>
              <a:rPr lang="it-IT" sz="2600" b="1" dirty="0" smtClean="0"/>
              <a:t>NEI</a:t>
            </a:r>
          </a:p>
          <a:p>
            <a:pPr>
              <a:buNone/>
            </a:pPr>
            <a:r>
              <a:rPr lang="it-IT" sz="2600" b="1" dirty="0" smtClean="0"/>
              <a:t>CONFRONTI </a:t>
            </a:r>
            <a:r>
              <a:rPr lang="it-IT" sz="2600" b="1" dirty="0" smtClean="0"/>
              <a:t>DEL CONIUGE  </a:t>
            </a:r>
            <a:r>
              <a:rPr lang="it-IT" sz="2600" b="1" dirty="0" smtClean="0"/>
              <a:t>DEFUNTO</a:t>
            </a:r>
            <a:r>
              <a:rPr lang="it-IT" sz="2600" b="1" dirty="0" smtClean="0"/>
              <a:t>. </a:t>
            </a:r>
          </a:p>
          <a:p>
            <a:pPr>
              <a:buNone/>
            </a:pPr>
            <a:r>
              <a:rPr lang="it-IT" sz="2600" dirty="0" smtClean="0"/>
              <a:t> 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2050" name="Picture 2" descr="Risultati immagini per l'anello con smeraldo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827584" y="2708920"/>
            <a:ext cx="3024336" cy="3456386"/>
          </a:xfrm>
          <a:prstGeom prst="rect">
            <a:avLst/>
          </a:prstGeom>
          <a:noFill/>
        </p:spPr>
      </p:pic>
      <p:pic>
        <p:nvPicPr>
          <p:cNvPr id="2052" name="Picture 4" descr="Risultati immagini per l'anello con smeral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924944"/>
            <a:ext cx="3485284" cy="308989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800" dirty="0" smtClean="0"/>
              <a:t>MARIA MADDALENA </a:t>
            </a:r>
            <a:r>
              <a:rPr lang="it-IT" sz="1800" dirty="0" err="1" smtClean="0"/>
              <a:t>D’AUSTRIA</a:t>
            </a:r>
            <a:r>
              <a:rPr lang="it-IT" sz="1800" dirty="0" smtClean="0"/>
              <a:t>         IL RITRATTO VIRILE </a:t>
            </a:r>
            <a:r>
              <a:rPr lang="it-IT" sz="1800" dirty="0" err="1" smtClean="0"/>
              <a:t>DI</a:t>
            </a:r>
            <a:r>
              <a:rPr lang="it-IT" sz="1800" dirty="0" smtClean="0"/>
              <a:t> MORONI</a:t>
            </a:r>
            <a:endParaRPr lang="it-IT" sz="1800" dirty="0"/>
          </a:p>
        </p:txBody>
      </p:sp>
      <p:pic>
        <p:nvPicPr>
          <p:cNvPr id="5" name="Immagine 4" descr="maddale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000240"/>
            <a:ext cx="3073179" cy="39778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magine 5" descr="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000239"/>
            <a:ext cx="3286148" cy="410768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203848" y="69269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  I RITRATTI   </a:t>
            </a:r>
            <a:r>
              <a:rPr lang="it-IT" dirty="0" smtClean="0"/>
              <a:t>  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MATRIMONIO EBRAICO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214422"/>
            <a:ext cx="5923384" cy="5500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 smtClean="0"/>
              <a:t>NEL LIBRO VIENE NARRATO UN EPISODIO IN CUI ARIANA DONA ALLA SUA FUTURA NUORA UN </a:t>
            </a:r>
            <a:r>
              <a:rPr lang="it-IT" sz="2400" b="1" dirty="0" smtClean="0"/>
              <a:t>ANELLO. </a:t>
            </a:r>
            <a:endParaRPr lang="it-IT" sz="2400" b="1" dirty="0" smtClean="0"/>
          </a:p>
          <a:p>
            <a:pPr marL="0" indent="0">
              <a:buNone/>
            </a:pPr>
            <a:r>
              <a:rPr lang="it-IT" sz="2400" b="1" dirty="0" smtClean="0"/>
              <a:t>NEL MATRIMONIO EBRAICO L’ANELLO E’ IL SIMBOLO CHE IMPEGNA L’UOMO A OCCUPARSI DI SUA MOGLIE E ALLA DONNA AD ESSERE ESCLUSIVA A LUI. </a:t>
            </a:r>
          </a:p>
        </p:txBody>
      </p:sp>
      <p:pic>
        <p:nvPicPr>
          <p:cNvPr id="5" name="Immagin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133805"/>
            <a:ext cx="3312368" cy="2442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spo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254219"/>
            <a:ext cx="3422754" cy="2246615"/>
          </a:xfrm>
          <a:prstGeom prst="rect">
            <a:avLst/>
          </a:prstGeom>
        </p:spPr>
      </p:pic>
      <p:pic>
        <p:nvPicPr>
          <p:cNvPr id="10" name="Immagine 9" descr="ra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071678"/>
            <a:ext cx="2286016" cy="186124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L’anello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it-IT" sz="2400" dirty="0" smtClean="0"/>
              <a:t>IL ROMANZO È CARATTERIZZATO DALLO SVOLGIMENTO </a:t>
            </a:r>
            <a:r>
              <a:rPr lang="it-IT" sz="2400" dirty="0" err="1" smtClean="0"/>
              <a:t>DI</a:t>
            </a:r>
            <a:r>
              <a:rPr lang="it-IT" sz="2400" dirty="0" smtClean="0"/>
              <a:t> UNA VICENDA D’INVENZIONE AMBIENTATA IN UN’EPOCA PASSATA, RICOSTRUITA CON VEROSOMIGLIANZA STORICA.</a:t>
            </a:r>
          </a:p>
          <a:p>
            <a:pPr marL="0" indent="0">
              <a:buNone/>
            </a:pPr>
            <a:r>
              <a:rPr lang="it-IT" sz="2400" dirty="0" smtClean="0"/>
              <a:t>  </a:t>
            </a:r>
          </a:p>
          <a:p>
            <a:pPr marL="0" lvl="0" indent="0">
              <a:buNone/>
            </a:pPr>
            <a:r>
              <a:rPr lang="it-IT" sz="2400" dirty="0" smtClean="0"/>
              <a:t>ARIANNA, A CAUSA DELLA FOLLIA NAZISTA, FUGGE, ARRIVANDO IN AMERICA. CON SÉ PORTA UN ANELLO APPARTENUTO A SUA MADRE E CHE RAPPRESENTA IL LEGAME CON IL PASSATO, CON GLI AFFETTI PERDUTI. RIUSCIRÀ A RICONGIUNGERSI GRAZIE AL SUO ANELLO…</a:t>
            </a:r>
            <a:endParaRPr lang="it-IT" sz="2400" b="1" dirty="0"/>
          </a:p>
        </p:txBody>
      </p:sp>
    </p:spTree>
  </p:cSld>
  <p:clrMapOvr>
    <a:masterClrMapping/>
  </p:clrMapOvr>
  <p:transition xmlns:p14="http://schemas.microsoft.com/office/powerpoint/2010/main">
    <p:strips dir="r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FRANçAISE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530120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DANIELLE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STEEL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14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AOÛT 1947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AMÉRICAINE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ÈCRIVAIN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ELLE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ÉCRIT 165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LIVRES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L'ANNEAU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PUBLIÉ EN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1980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TRADUIT EN 43 LANGUES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ELLE A AUSSI ECRIT LA COPIE 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POUR FAIRE LE FILM.</a:t>
            </a:r>
            <a:endParaRPr lang="it-I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it-IT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96752"/>
            <a:ext cx="299412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4575544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645024"/>
            <a:ext cx="2736304" cy="288032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160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b="1" dirty="0" smtClean="0"/>
              <a:t>GRAN PARTE DELL’ EUROPA DOMINATA DA HITLER</a:t>
            </a:r>
          </a:p>
          <a:p>
            <a:pPr>
              <a:buNone/>
            </a:pPr>
            <a:r>
              <a:rPr lang="it-IT" sz="2400" b="1" dirty="0" smtClean="0"/>
              <a:t>GERMANIA, NOMINATA “IL GRANDE REICH” AL CENTRO</a:t>
            </a:r>
          </a:p>
          <a:p>
            <a:pPr>
              <a:buNone/>
            </a:pPr>
            <a:r>
              <a:rPr lang="it-IT" sz="2400" b="1" dirty="0" smtClean="0"/>
              <a:t>DEL SISTEMA NAZZISTA</a:t>
            </a:r>
          </a:p>
          <a:p>
            <a:pPr>
              <a:buNone/>
            </a:pPr>
            <a:endParaRPr lang="it-IT" sz="2400" b="1" dirty="0" smtClean="0"/>
          </a:p>
        </p:txBody>
      </p:sp>
      <p:pic>
        <p:nvPicPr>
          <p:cNvPr id="4" name="Immagine 3" descr="hitt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284984"/>
            <a:ext cx="207170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hitl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636912"/>
            <a:ext cx="2277852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magine 5" descr="hitl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581128"/>
            <a:ext cx="1771650" cy="17049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Ideologia imperialista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12987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400" dirty="0" smtClean="0"/>
              <a:t>ELIMINARE LE PRESENZE “NON </a:t>
            </a:r>
          </a:p>
          <a:p>
            <a:pPr>
              <a:buNone/>
            </a:pPr>
            <a:r>
              <a:rPr lang="it-IT" sz="2400" dirty="0" smtClean="0"/>
              <a:t>GERMANICHE” ERA IL NUOVO ORDINE DA </a:t>
            </a:r>
          </a:p>
          <a:p>
            <a:pPr>
              <a:buNone/>
            </a:pPr>
            <a:r>
              <a:rPr lang="it-IT" sz="2400" dirty="0" smtClean="0"/>
              <a:t>PORTARE IN EUROPA</a:t>
            </a:r>
            <a:endParaRPr lang="it-IT" sz="2400" dirty="0"/>
          </a:p>
        </p:txBody>
      </p:sp>
      <p:pic>
        <p:nvPicPr>
          <p:cNvPr id="29698" name="Picture 2" descr="Risultati immagini per seconda guerra mondiale conquiste tedesch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107504" y="3140968"/>
            <a:ext cx="4638675" cy="3476626"/>
          </a:xfrm>
          <a:prstGeom prst="rect">
            <a:avLst/>
          </a:prstGeom>
          <a:noFill/>
        </p:spPr>
      </p:pic>
      <p:pic>
        <p:nvPicPr>
          <p:cNvPr id="29700" name="Picture 4" descr="Risultati immagini per seconda guerra mondiale razze inferior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140968"/>
            <a:ext cx="4139952" cy="3476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MIGRAZIONI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214422"/>
            <a:ext cx="8686800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b="1" dirty="0" smtClean="0"/>
              <a:t>ARIANNA, CON MOLTI ALTRI PRIGIONIERI, </a:t>
            </a:r>
          </a:p>
          <a:p>
            <a:pPr>
              <a:buNone/>
            </a:pPr>
            <a:r>
              <a:rPr lang="it-IT" sz="2000" b="1" dirty="0" smtClean="0"/>
              <a:t>DOPO LA GUERRA SI È RIFUGIATA IN </a:t>
            </a:r>
          </a:p>
          <a:p>
            <a:pPr>
              <a:buNone/>
            </a:pPr>
            <a:r>
              <a:rPr lang="it-IT" sz="2000" b="1" dirty="0" smtClean="0"/>
              <a:t>AMERICA. </a:t>
            </a:r>
          </a:p>
          <a:p>
            <a:pPr>
              <a:buNone/>
            </a:pPr>
            <a:r>
              <a:rPr lang="it-IT" sz="2000" b="1" dirty="0" smtClean="0"/>
              <a:t>LE PERSONE CHE ABBANDONANO</a:t>
            </a:r>
          </a:p>
          <a:p>
            <a:pPr>
              <a:buNone/>
            </a:pPr>
            <a:r>
              <a:rPr lang="it-IT" sz="2000" b="1" dirty="0" smtClean="0"/>
              <a:t>IL </a:t>
            </a:r>
            <a:r>
              <a:rPr lang="it-IT" sz="2000" b="1" dirty="0" smtClean="0"/>
              <a:t>LORO PAESE D’ORIGINE VENGONO </a:t>
            </a:r>
          </a:p>
          <a:p>
            <a:pPr>
              <a:buNone/>
            </a:pPr>
            <a:r>
              <a:rPr lang="it-IT" sz="2000" b="1" dirty="0" smtClean="0"/>
              <a:t>CHIAMATE MIGRANTI.</a:t>
            </a:r>
            <a:endParaRPr lang="it-IT" sz="2000" b="1" dirty="0"/>
          </a:p>
        </p:txBody>
      </p:sp>
      <p:pic>
        <p:nvPicPr>
          <p:cNvPr id="4" name="Immagine 3" descr="IMMIGRATI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000504"/>
            <a:ext cx="3959749" cy="2500330"/>
          </a:xfrm>
          <a:prstGeom prst="rect">
            <a:avLst/>
          </a:prstGeom>
        </p:spPr>
      </p:pic>
      <p:pic>
        <p:nvPicPr>
          <p:cNvPr id="5" name="Immagine 4" descr="IMMIGRA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4000504"/>
            <a:ext cx="3857652" cy="2500330"/>
          </a:xfrm>
          <a:prstGeom prst="rect">
            <a:avLst/>
          </a:prstGeom>
        </p:spPr>
      </p:pic>
      <p:pic>
        <p:nvPicPr>
          <p:cNvPr id="6" name="Immagine 5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335180"/>
            <a:ext cx="3206160" cy="209381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trips dir="r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L’ANELLO DEL NIBELUNGO</a:t>
            </a:r>
            <a:endParaRPr lang="it-IT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63888" y="3789040"/>
            <a:ext cx="5203304" cy="30689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L'ANELLO DEL NIBELUNGO COMPOSO NEL 1848, È UN CICLO </a:t>
            </a:r>
            <a:r>
              <a:rPr lang="it-IT" sz="2400" dirty="0" err="1" smtClean="0">
                <a:solidFill>
                  <a:schemeClr val="tx1"/>
                </a:solidFill>
              </a:rPr>
              <a:t>DI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QUATTRO DRAMMI MUSICALI </a:t>
            </a:r>
            <a:r>
              <a:rPr lang="it-IT" sz="2400" dirty="0" err="1" smtClean="0">
                <a:solidFill>
                  <a:schemeClr val="tx1"/>
                </a:solidFill>
              </a:rPr>
              <a:t>DI</a:t>
            </a:r>
            <a:r>
              <a:rPr lang="it-IT" sz="2400" dirty="0" smtClean="0">
                <a:solidFill>
                  <a:schemeClr val="tx1"/>
                </a:solidFill>
              </a:rPr>
              <a:t> RICHARD WAGNER, 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CHE COSTITUISCONO UN CONTINUUM NARRATIVO CHE 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SI SVOLGE NELL'ARCO </a:t>
            </a:r>
            <a:r>
              <a:rPr lang="it-IT" sz="2400" dirty="0" err="1" smtClean="0">
                <a:solidFill>
                  <a:schemeClr val="tx1"/>
                </a:solidFill>
              </a:rPr>
              <a:t>DI</a:t>
            </a:r>
            <a:r>
              <a:rPr lang="it-IT" sz="2400" dirty="0" smtClean="0">
                <a:solidFill>
                  <a:schemeClr val="tx1"/>
                </a:solidFill>
              </a:rPr>
              <a:t> UN 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PROLOGO E TRE "GIORNATE“.</a:t>
            </a:r>
          </a:p>
        </p:txBody>
      </p:sp>
      <p:pic>
        <p:nvPicPr>
          <p:cNvPr id="4" name="Immagine 3" descr="richard-wag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196752"/>
            <a:ext cx="1928826" cy="2544554"/>
          </a:xfrm>
          <a:prstGeom prst="rect">
            <a:avLst/>
          </a:prstGeom>
        </p:spPr>
      </p:pic>
      <p:pic>
        <p:nvPicPr>
          <p:cNvPr id="5" name="Immagine 4" descr="richard-wagner-german-composer-date-1813-1883-g39g0d.jpg"/>
          <p:cNvPicPr>
            <a:picLocks noChangeAspect="1"/>
          </p:cNvPicPr>
          <p:nvPr/>
        </p:nvPicPr>
        <p:blipFill>
          <a:blip r:embed="rId3" cstate="print"/>
          <a:srcRect b="6090"/>
          <a:stretch>
            <a:fillRect/>
          </a:stretch>
        </p:blipFill>
        <p:spPr>
          <a:xfrm>
            <a:off x="3491880" y="1196752"/>
            <a:ext cx="2304256" cy="2520280"/>
          </a:xfrm>
          <a:prstGeom prst="rect">
            <a:avLst/>
          </a:prstGeom>
        </p:spPr>
      </p:pic>
      <p:pic>
        <p:nvPicPr>
          <p:cNvPr id="6" name="Immagine 5" descr="anellonibelunghi.n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789040"/>
            <a:ext cx="3177877" cy="307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60253"/>
      </p:ext>
    </p:extLst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637218"/>
            <a:ext cx="7560840" cy="243174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b="1" dirty="0" smtClean="0"/>
              <a:t>I QUATTRO DRAMMI </a:t>
            </a:r>
            <a:r>
              <a:rPr lang="it-IT" b="1" dirty="0" smtClean="0"/>
              <a:t>DEL NIEBELUNGO</a:t>
            </a:r>
            <a:r>
              <a:rPr lang="it-IT" b="1" dirty="0" smtClean="0"/>
              <a:t>:</a:t>
            </a:r>
            <a:endParaRPr lang="it-IT" b="1" dirty="0" smtClean="0"/>
          </a:p>
          <a:p>
            <a:r>
              <a:rPr lang="it-IT" b="1" dirty="0" smtClean="0"/>
              <a:t>L'ORO DEL RENO. </a:t>
            </a:r>
          </a:p>
          <a:p>
            <a:r>
              <a:rPr lang="it-IT" b="1" dirty="0" smtClean="0"/>
              <a:t>LA VALCHIRIA. </a:t>
            </a:r>
          </a:p>
          <a:p>
            <a:r>
              <a:rPr lang="it-IT" b="1" dirty="0" smtClean="0"/>
              <a:t>SIGFRIDO. </a:t>
            </a:r>
          </a:p>
          <a:p>
            <a:r>
              <a:rPr lang="it-IT" b="1" dirty="0" smtClean="0"/>
              <a:t>IL CREPUSCOLO DEGLI DEI. </a:t>
            </a:r>
          </a:p>
          <a:p>
            <a:pPr>
              <a:buNone/>
            </a:pPr>
            <a:endParaRPr lang="it-IT" sz="1600" b="1" dirty="0" smtClean="0"/>
          </a:p>
        </p:txBody>
      </p:sp>
      <p:pic>
        <p:nvPicPr>
          <p:cNvPr id="7170" name="Picture 2" descr="Risultati immagini per i drammi del nibelungo immagin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24" y="3143248"/>
            <a:ext cx="4139952" cy="3526112"/>
          </a:xfrm>
          <a:prstGeom prst="rect">
            <a:avLst/>
          </a:prstGeom>
          <a:noFill/>
        </p:spPr>
      </p:pic>
      <p:pic>
        <p:nvPicPr>
          <p:cNvPr id="7172" name="Picture 4" descr="Immagine correlat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924944"/>
            <a:ext cx="3672408" cy="367240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NICHOLAS WINTON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50954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NICHOLAS WINTON IS KNOWN AS ‘THE BRITISH SCHINDLER’. </a:t>
            </a:r>
          </a:p>
          <a:p>
            <a:pPr>
              <a:buNone/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1938 HE STARTED TO 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AND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ORGANIZE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TRAINS TO SAVE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AND BRING THEM FROM CZECOSLOVAKIA TO ENGLAND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UNFORTUNATELY THE SECOND WORLD WAR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STARTED AND ONE TRAIN COULDN’T LEAVE THE COUNTRY. </a:t>
            </a:r>
            <a:endParaRPr 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70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 HIS WIFE ORGANIZED AN EVENT WITH  SOME OF THE CHILDREN NICOLAS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SAVED, </a:t>
            </a:r>
            <a:endParaRPr 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EMMOTIONAL EVENT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EVERYONE!</a:t>
            </a:r>
          </a:p>
          <a:p>
            <a:pPr>
              <a:buNone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67017"/>
            <a:ext cx="184731" cy="3231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 cstate="print"/>
          <a:srcRect r="20138"/>
          <a:stretch/>
        </p:blipFill>
        <p:spPr>
          <a:xfrm>
            <a:off x="5868144" y="4149080"/>
            <a:ext cx="2987824" cy="2539497"/>
          </a:xfrm>
          <a:prstGeom prst="round2DiagRect">
            <a:avLst>
              <a:gd name="adj1" fmla="val 16667"/>
              <a:gd name="adj2" fmla="val 16426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magine 5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581128"/>
            <a:ext cx="4071966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xmlns:p14="http://schemas.microsoft.com/office/powerpoint/2010/main">
    <p:zoom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1130</TotalTime>
  <Words>482</Words>
  <Application>Microsoft Macintosh PowerPoint</Application>
  <PresentationFormat>Presentazione su schermo (4:3)</PresentationFormat>
  <Paragraphs>79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Terra</vt:lpstr>
      <vt:lpstr>L’ANELLO</vt:lpstr>
      <vt:lpstr>L’anello</vt:lpstr>
      <vt:lpstr>FRANçAISE</vt:lpstr>
      <vt:lpstr>Presentazione di PowerPoint</vt:lpstr>
      <vt:lpstr>Ideologia imperialista</vt:lpstr>
      <vt:lpstr>MIGRAZIONI</vt:lpstr>
      <vt:lpstr>L’ANELLO DEL NIBELUNGO</vt:lpstr>
      <vt:lpstr>Presentazione di PowerPoint</vt:lpstr>
      <vt:lpstr>NICHOLAS WINTON</vt:lpstr>
      <vt:lpstr>GINNASTICA CON GLI ANELLI</vt:lpstr>
      <vt:lpstr>LO SMERALDO</vt:lpstr>
      <vt:lpstr>Presentazione di PowerPoint</vt:lpstr>
      <vt:lpstr>LA PRODUZIONE DELLO SMERALDO</vt:lpstr>
      <vt:lpstr>I VEDOVI INDOSSAVANO LO SMERALDO</vt:lpstr>
      <vt:lpstr>Presentazione di PowerPoint</vt:lpstr>
      <vt:lpstr>IL MATRIMONIO EBRAICO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L’ANELLO</dc:title>
  <dc:creator>utente</dc:creator>
  <cp:lastModifiedBy>yael gubbay</cp:lastModifiedBy>
  <cp:revision>131</cp:revision>
  <dcterms:created xsi:type="dcterms:W3CDTF">2018-05-09T12:13:51Z</dcterms:created>
  <dcterms:modified xsi:type="dcterms:W3CDTF">2018-06-17T20:59:02Z</dcterms:modified>
</cp:coreProperties>
</file>