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1" r:id="rId2"/>
    <p:sldId id="270" r:id="rId3"/>
    <p:sldId id="284" r:id="rId4"/>
    <p:sldId id="293" r:id="rId5"/>
    <p:sldId id="272" r:id="rId6"/>
    <p:sldId id="299" r:id="rId7"/>
    <p:sldId id="267" r:id="rId8"/>
    <p:sldId id="273" r:id="rId9"/>
    <p:sldId id="289" r:id="rId10"/>
    <p:sldId id="263" r:id="rId11"/>
    <p:sldId id="291" r:id="rId12"/>
    <p:sldId id="292" r:id="rId13"/>
    <p:sldId id="269" r:id="rId14"/>
    <p:sldId id="290" r:id="rId15"/>
    <p:sldId id="300" r:id="rId16"/>
    <p:sldId id="268" r:id="rId17"/>
    <p:sldId id="278" r:id="rId18"/>
    <p:sldId id="296" r:id="rId19"/>
    <p:sldId id="257" r:id="rId20"/>
    <p:sldId id="280" r:id="rId21"/>
    <p:sldId id="297" r:id="rId22"/>
    <p:sldId id="298" r:id="rId23"/>
    <p:sldId id="264" r:id="rId24"/>
    <p:sldId id="294" r:id="rId25"/>
    <p:sldId id="262" r:id="rId26"/>
    <p:sldId id="277" r:id="rId27"/>
    <p:sldId id="275" r:id="rId28"/>
    <p:sldId id="266" r:id="rId29"/>
    <p:sldId id="301" r:id="rId30"/>
    <p:sldId id="302" r:id="rId31"/>
    <p:sldId id="303" r:id="rId32"/>
    <p:sldId id="304" r:id="rId33"/>
    <p:sldId id="305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0E8825"/>
    <a:srgbClr val="FFB9D9"/>
    <a:srgbClr val="FF3399"/>
    <a:srgbClr val="CADFF2"/>
    <a:srgbClr val="CC0099"/>
    <a:srgbClr val="E5EE72"/>
    <a:srgbClr val="945210"/>
    <a:srgbClr val="00FF99"/>
    <a:srgbClr val="DB07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4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Foglio_di_lavoro_di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lang="he-IL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>
                <a:solidFill>
                  <a:schemeClr val="tx1"/>
                </a:solidFill>
              </a:rPr>
              <a:t>SONO 94 SPECIE VEGETALI DIVERSE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SONO 94 SPECIE VEGETALI DIVERSE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E4C-47AA-A452-FC4284BBBE2D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E4C-47AA-A452-FC4284BBBE2D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E4C-47AA-A452-FC4284BBBE2D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E4C-47AA-A452-FC4284BBBE2D}"/>
              </c:ext>
            </c:extLst>
          </c:dPt>
          <c:cat>
            <c:strRef>
              <c:f>Foglio1!$A$2:$A$5</c:f>
              <c:strCache>
                <c:ptCount val="3"/>
                <c:pt idx="0">
                  <c:v>per gli uccelli</c:v>
                </c:pt>
                <c:pt idx="1">
                  <c:v>erboree e arbustive</c:v>
                </c:pt>
                <c:pt idx="2">
                  <c:v>sempreverdi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59</c:v>
                </c:pt>
                <c:pt idx="1">
                  <c:v>60</c:v>
                </c:pt>
                <c:pt idx="2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95-4CF0-BCD5-7404047892BE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102438234877E-2"/>
          <c:y val="0.90023575408876955"/>
          <c:w val="0.89999979512353057"/>
          <c:h val="8.345219509469663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he-IL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A0908-D3A0-4ED1-9490-BB815DA7325D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EFB8C-770B-4B91-9509-BED7B6BD279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2F64850-B9EC-40BA-9313-25C4BBE5F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F239A6C2-4207-4195-8F6B-471EFFB09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A610A90-0B5D-4CE6-A676-1323A96F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5A37-33FF-404D-B2B6-17FA1243F17E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335D8B6-253C-4C3C-B684-538D6D3C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B110DD0-D979-4CA9-80D9-650A427C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7AE8E-09AC-407F-8CA7-3650906BA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1352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B82EEBB-4818-4116-8018-E5191229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53D2719D-A3D3-4140-B2F3-A7363533D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D2A262A-F0B6-4428-AC7A-DAB42BE18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5A37-33FF-404D-B2B6-17FA1243F17E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C8B9288-45F1-42D9-8D53-D2EF322D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3C7557D-AA1B-497C-A5A6-D30B9F8F6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7AE8E-09AC-407F-8CA7-3650906BA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110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06A649AD-1D17-4185-82F9-677002CD8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741005D1-9F1F-4F49-B051-BE69D1B52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455151E-597F-442D-998D-226B24E2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5A37-33FF-404D-B2B6-17FA1243F17E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23C8D43-3809-4FCB-A25B-3C34D204D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0B239A7-DAB4-456F-BD15-FB9DB869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7AE8E-09AC-407F-8CA7-3650906BA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2180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DF73D96-92E9-4917-A1E9-7DFD28A3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D7A39AF-3175-49D4-8A3C-C313DCC37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36BF7B9-D567-464C-BBFF-56B66CABD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5A37-33FF-404D-B2B6-17FA1243F17E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E2EAD56-44DF-4835-A702-8B49ACB1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75D3DD2-C427-451B-BB42-EC810728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7AE8E-09AC-407F-8CA7-3650906BA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3937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0A9C6C8-E1E2-4394-A747-8DD9FBDE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0E39BED-CB9D-41BC-8967-C3ECAE00B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AFE44EE-B55D-44CB-B375-A73F470E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5A37-33FF-404D-B2B6-17FA1243F17E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52D56BC-F97A-4700-92AD-D31D1DC64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BE57831-5558-412A-A4E6-7B1387BD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7AE8E-09AC-407F-8CA7-3650906BA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0572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345491A-767B-40A6-9E12-E6D35E4CE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49FC1F0-C3F2-4E8D-884B-843181922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405FA074-5C18-4F3C-86EC-5652A2E16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DF64C6B4-F365-429F-803F-9C1EE27E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5A37-33FF-404D-B2B6-17FA1243F17E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6E1E609-FFF5-458F-893E-D0FF54CC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4D31742-EDAF-4DB9-955B-E4622358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7AE8E-09AC-407F-8CA7-3650906BA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90754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5160FE6-7801-4CC5-AB63-E13E398AD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EE848786-50A2-4459-902B-B85E8F06E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6765AEC1-3EDF-4BA9-AD4A-DB49B86D9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191BFA92-17A9-43E9-8D39-3A711AFF3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10DF2656-C3B2-47B0-9A7F-4C17856DF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2676151A-ECAD-4C44-BC09-CB7A4397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5A37-33FF-404D-B2B6-17FA1243F17E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E651D2CB-6C80-498F-96B4-8E429834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7D82EEE5-55CE-49F7-A8FC-6F179BF8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7AE8E-09AC-407F-8CA7-3650906BA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7919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CD45853-2A83-41A2-93B1-63D10F913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1E51B3CB-0CC5-4C0A-9C9B-0EE72872B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5A37-33FF-404D-B2B6-17FA1243F17E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84DD8177-512E-4DF8-8983-101E1A33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2905C6AB-AC4F-4CC2-9F77-FA270056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7AE8E-09AC-407F-8CA7-3650906BA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3287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BD9F72ED-D95C-405F-B801-363929ED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5A37-33FF-404D-B2B6-17FA1243F17E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985272F5-8092-4E3F-B00C-8B9644B2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85A4E791-A61B-448E-BEA6-459BA8749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7AE8E-09AC-407F-8CA7-3650906BA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1195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AFF84B3-F61F-434F-BB12-7C1E8B014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4BB226C-CACD-4142-A35A-67C145E27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E5395DC-12C2-442A-A6AC-97B8EE043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1763F19-D019-4DB1-A707-0040DE70E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5A37-33FF-404D-B2B6-17FA1243F17E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036404E2-79B2-4598-97F0-6C460838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6178897-74CE-4651-8ED3-FA636E3D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7AE8E-09AC-407F-8CA7-3650906BA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8502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F835833-5D36-4D8F-80F9-E7D4A0701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BE03AA33-DDC9-4EA8-8A30-D74721A42E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939393CD-B2F3-46B8-BE95-66DFCEC08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25EEB01F-0653-469B-ACF3-8536FC238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5A37-33FF-404D-B2B6-17FA1243F17E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15F4F06E-4904-46D8-8FD6-5086F342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5BA1EC4-73D1-4682-AB22-F5699B0F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7AE8E-09AC-407F-8CA7-3650906BA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2297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F7610902-EFAF-4292-A874-9EACEF02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044FA64-7095-48DC-9E20-F7887DF9B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07FEE1E-2F41-4DCD-9B94-A046B8275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85A37-33FF-404D-B2B6-17FA1243F17E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E8FC959-78EB-494C-BA59-59B89F41E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F7C8504-266B-46E1-928A-734970CCC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7AE8E-09AC-407F-8CA7-3650906BA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1026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slide" Target="slide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hyperlink" Target="https://it.wikipedia.org/wiki/Ossigeno" TargetMode="External"/><Relationship Id="rId4" Type="http://schemas.openxmlformats.org/officeDocument/2006/relationships/hyperlink" Target="https://it.wikipedia.org/wiki/Anidride_carbonica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SCULESTHER\TESINA\Equinozio,%20solstizio%20e%20stagioni%20I%20moti%20della%20Terra%20rivoluzione%20e%20rotazione%20della%20terra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media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it.wikipedia.org/wiki/Yosa_Buson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5" Type="http://schemas.openxmlformats.org/officeDocument/2006/relationships/slide" Target="slide6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25.xml"/><Relationship Id="rId10" Type="http://schemas.openxmlformats.org/officeDocument/2006/relationships/slide" Target="slide16.xml"/><Relationship Id="rId4" Type="http://schemas.openxmlformats.org/officeDocument/2006/relationships/slide" Target="slide28.xml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slide" Target="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xmlns="" id="{C5149CFA-223E-4171-8D6F-AC71D1E95A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                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xmlns="" id="{1D26131B-20F9-4F89-844F-8DC221A7A7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AD0F8997-085B-4A2F-8383-378784A5A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327099"/>
            <a:ext cx="6096000" cy="353090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EAF0D9A7-F2A3-4460-BF29-184834A35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6807"/>
            <a:ext cx="6095999" cy="36325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E459B622-7B16-433D-87EB-2B53836C5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998" y="-96807"/>
            <a:ext cx="6096000" cy="350485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EFB7BE9B-8A86-4A1D-9EE6-D8CC332486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93503"/>
            <a:ext cx="6095999" cy="3464497"/>
          </a:xfrm>
          <a:prstGeom prst="rect">
            <a:avLst/>
          </a:prstGeom>
        </p:spPr>
      </p:pic>
      <p:sp>
        <p:nvSpPr>
          <p:cNvPr id="14" name="Scorrimento verticale 13">
            <a:extLst>
              <a:ext uri="{FF2B5EF4-FFF2-40B4-BE49-F238E27FC236}">
                <a16:creationId xmlns:a16="http://schemas.microsoft.com/office/drawing/2014/main" xmlns="" id="{79D0FA0C-2B43-4FB2-9C9E-71089BA254EB}"/>
              </a:ext>
            </a:extLst>
          </p:cNvPr>
          <p:cNvSpPr/>
          <p:nvPr/>
        </p:nvSpPr>
        <p:spPr>
          <a:xfrm>
            <a:off x="4731025" y="1635441"/>
            <a:ext cx="2729947" cy="3382617"/>
          </a:xfrm>
          <a:prstGeom prst="verticalScroll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LE QUATTRO STAGIONI</a:t>
            </a:r>
          </a:p>
          <a:p>
            <a:pPr algn="ctr"/>
            <a:endParaRPr lang="it-IT" b="1" dirty="0">
              <a:solidFill>
                <a:schemeClr val="tx1"/>
              </a:solidFill>
            </a:endParaRPr>
          </a:p>
          <a:p>
            <a:pPr algn="ctr"/>
            <a:endParaRPr lang="it-IT" b="1" dirty="0">
              <a:solidFill>
                <a:schemeClr val="tx1"/>
              </a:solidFill>
            </a:endParaRPr>
          </a:p>
          <a:p>
            <a:pPr algn="ctr"/>
            <a:endParaRPr lang="it-IT" b="1" dirty="0">
              <a:solidFill>
                <a:schemeClr val="tx1"/>
              </a:solidFill>
            </a:endParaRPr>
          </a:p>
          <a:p>
            <a:pPr algn="ctr"/>
            <a:r>
              <a:rPr lang="it-IT" b="1" dirty="0">
                <a:solidFill>
                  <a:schemeClr val="tx1"/>
                </a:solidFill>
              </a:rPr>
              <a:t>TESINA III</a:t>
            </a:r>
          </a:p>
          <a:p>
            <a:pPr algn="ctr"/>
            <a:r>
              <a:rPr lang="it-IT" b="1" dirty="0">
                <a:solidFill>
                  <a:schemeClr val="tx1"/>
                </a:solidFill>
              </a:rPr>
              <a:t> ESTHER SUETS</a:t>
            </a:r>
          </a:p>
          <a:p>
            <a:pPr algn="ctr"/>
            <a:r>
              <a:rPr lang="it-IT" b="1" dirty="0">
                <a:solidFill>
                  <a:schemeClr val="tx1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xmlns="" val="31462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2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8DE643DC-C931-4BA2-8E57-CD7F91A33A68}"/>
              </a:ext>
            </a:extLst>
          </p:cNvPr>
          <p:cNvSpPr/>
          <p:nvPr/>
        </p:nvSpPr>
        <p:spPr>
          <a:xfrm>
            <a:off x="1204274" y="2423996"/>
            <a:ext cx="55162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8000" b="1" cap="none" spc="0" dirty="0">
                <a:ln/>
                <a:solidFill>
                  <a:srgbClr val="DB07BD"/>
                </a:solidFill>
                <a:effectLst/>
                <a:latin typeface="Informal Roman" panose="030604020304060B0204" pitchFamily="66" charset="0"/>
              </a:rPr>
              <a:t>GINNASTICA</a:t>
            </a:r>
            <a:endParaRPr lang="it-IT" sz="8000" b="1" cap="none" spc="0" dirty="0">
              <a:ln/>
              <a:solidFill>
                <a:srgbClr val="DB07BD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29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FFFF00">
                <a:alpha val="84000"/>
              </a:srgbClr>
            </a:gs>
            <a:gs pos="50000">
              <a:srgbClr val="FFC0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8837A230-DC92-43A8-835C-E26CA3795D2F}"/>
              </a:ext>
            </a:extLst>
          </p:cNvPr>
          <p:cNvSpPr/>
          <p:nvPr/>
        </p:nvSpPr>
        <p:spPr>
          <a:xfrm>
            <a:off x="1745672" y="350471"/>
            <a:ext cx="8465127" cy="118327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000" dirty="0"/>
              <a:t>Escursione in bicicletta</a:t>
            </a:r>
          </a:p>
        </p:txBody>
      </p:sp>
      <p:pic>
        <p:nvPicPr>
          <p:cNvPr id="20" name="Immagine 19" descr="wertyuiko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78677" y="3452692"/>
            <a:ext cx="957964" cy="957964"/>
          </a:xfrm>
          <a:prstGeom prst="rect">
            <a:avLst/>
          </a:prstGeom>
        </p:spPr>
      </p:pic>
      <p:cxnSp>
        <p:nvCxnSpPr>
          <p:cNvPr id="27" name="Connettore 2 26">
            <a:extLst>
              <a:ext uri="{FF2B5EF4-FFF2-40B4-BE49-F238E27FC236}">
                <a16:creationId xmlns:a16="http://schemas.microsoft.com/office/drawing/2014/main" xmlns="" id="{D58D985B-F22D-44B7-BE5A-C5BFAC582260}"/>
              </a:ext>
            </a:extLst>
          </p:cNvPr>
          <p:cNvCxnSpPr>
            <a:cxnSpLocks/>
          </p:cNvCxnSpPr>
          <p:nvPr/>
        </p:nvCxnSpPr>
        <p:spPr>
          <a:xfrm>
            <a:off x="1996654" y="1640131"/>
            <a:ext cx="0" cy="7393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8703834" y="4556760"/>
            <a:ext cx="2177526" cy="183142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Tieni lo </a:t>
            </a:r>
          </a:p>
          <a:p>
            <a:pPr algn="ctr"/>
            <a:r>
              <a:rPr lang="it-IT" sz="2400" b="1" dirty="0">
                <a:solidFill>
                  <a:schemeClr val="tx1"/>
                </a:solidFill>
              </a:rPr>
              <a:t>sguardo in avanti per essere attenti </a:t>
            </a:r>
          </a:p>
          <a:p>
            <a:pPr algn="ctr"/>
            <a:r>
              <a:rPr lang="it-IT" sz="2400" b="1" dirty="0">
                <a:solidFill>
                  <a:schemeClr val="tx1"/>
                </a:solidFill>
              </a:rPr>
              <a:t>a</a:t>
            </a:r>
            <a:r>
              <a:rPr lang="it-IT" sz="2400" b="1" dirty="0" smtClean="0">
                <a:solidFill>
                  <a:schemeClr val="tx1"/>
                </a:solidFill>
              </a:rPr>
              <a:t>…</a:t>
            </a:r>
            <a:endParaRPr lang="it-IT" sz="2400" b="1" dirty="0">
              <a:solidFill>
                <a:schemeClr val="tx1"/>
              </a:solidFill>
            </a:endParaRPr>
          </a:p>
        </p:txBody>
      </p:sp>
      <p:pic>
        <p:nvPicPr>
          <p:cNvPr id="29" name="Immagine 28" descr="i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688398" y="4589710"/>
            <a:ext cx="1771848" cy="1508177"/>
          </a:xfrm>
          <a:prstGeom prst="rect">
            <a:avLst/>
          </a:prstGeom>
        </p:spPr>
      </p:pic>
      <p:pic>
        <p:nvPicPr>
          <p:cNvPr id="30" name="Immagine 29" descr="y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4265" y="5314153"/>
            <a:ext cx="1771848" cy="1493296"/>
          </a:xfrm>
          <a:prstGeom prst="rect">
            <a:avLst/>
          </a:prstGeom>
        </p:spPr>
      </p:pic>
      <p:pic>
        <p:nvPicPr>
          <p:cNvPr id="31" name="Immagine 30" descr="h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756" y="4062487"/>
            <a:ext cx="1925471" cy="1281312"/>
          </a:xfrm>
          <a:prstGeom prst="rect">
            <a:avLst/>
          </a:prstGeom>
        </p:spPr>
      </p:pic>
      <p:pic>
        <p:nvPicPr>
          <p:cNvPr id="48" name="Immagine 47" descr="t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348" y="1809334"/>
            <a:ext cx="1558093" cy="155809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C9D578FE-FBD4-4C2A-AE05-70A2C399A8E1}"/>
              </a:ext>
            </a:extLst>
          </p:cNvPr>
          <p:cNvSpPr txBox="1"/>
          <p:nvPr/>
        </p:nvSpPr>
        <p:spPr>
          <a:xfrm>
            <a:off x="548640" y="2362200"/>
            <a:ext cx="3181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La bici ideale per escursioni in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xmlns="" id="{53FD9C63-76B0-4A6F-BF90-C48426F88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706" y="1647507"/>
            <a:ext cx="1260965" cy="940874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xmlns="" id="{7A84D7C7-3EBE-4D66-AC5A-40E29A7363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0650" y="2956928"/>
            <a:ext cx="2084311" cy="1042156"/>
          </a:xfrm>
          <a:prstGeom prst="rect">
            <a:avLst/>
          </a:prstGeom>
        </p:spPr>
      </p:pic>
      <p:cxnSp>
        <p:nvCxnSpPr>
          <p:cNvPr id="38" name="Connettore 2 37">
            <a:extLst>
              <a:ext uri="{FF2B5EF4-FFF2-40B4-BE49-F238E27FC236}">
                <a16:creationId xmlns:a16="http://schemas.microsoft.com/office/drawing/2014/main" xmlns="" id="{B787AD23-48BD-43F4-9A91-DC1DE97AA71B}"/>
              </a:ext>
            </a:extLst>
          </p:cNvPr>
          <p:cNvCxnSpPr>
            <a:cxnSpLocks/>
          </p:cNvCxnSpPr>
          <p:nvPr/>
        </p:nvCxnSpPr>
        <p:spPr>
          <a:xfrm>
            <a:off x="5889722" y="2379515"/>
            <a:ext cx="199532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xmlns="" id="{1B917545-2650-49E3-9F22-0E21CE0D22A4}"/>
              </a:ext>
            </a:extLst>
          </p:cNvPr>
          <p:cNvSpPr txBox="1"/>
          <p:nvPr/>
        </p:nvSpPr>
        <p:spPr>
          <a:xfrm>
            <a:off x="5064517" y="2042449"/>
            <a:ext cx="725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È…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xmlns="" id="{32E9FD33-5ACA-46BF-8115-BACD0095B897}"/>
              </a:ext>
            </a:extLst>
          </p:cNvPr>
          <p:cNvCxnSpPr>
            <a:cxnSpLocks/>
          </p:cNvCxnSpPr>
          <p:nvPr/>
        </p:nvCxnSpPr>
        <p:spPr>
          <a:xfrm>
            <a:off x="9185799" y="3494480"/>
            <a:ext cx="0" cy="7393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Immagine 16" descr="s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94428">
            <a:off x="7621155" y="3705338"/>
            <a:ext cx="1314600" cy="165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248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  <p:bldP spid="22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FFFF00">
                <a:alpha val="84000"/>
              </a:srgbClr>
            </a:gs>
            <a:gs pos="50000">
              <a:srgbClr val="FFC0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16AECADB-2660-4D6B-BDCC-A237697FD2A9}"/>
              </a:ext>
            </a:extLst>
          </p:cNvPr>
          <p:cNvSpPr/>
          <p:nvPr/>
        </p:nvSpPr>
        <p:spPr>
          <a:xfrm>
            <a:off x="1426789" y="344487"/>
            <a:ext cx="9662615" cy="142623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000" dirty="0"/>
              <a:t>Escursione a cavallo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xmlns="" id="{439AA4ED-FB5D-4356-9E1E-3435745E4F29}"/>
              </a:ext>
            </a:extLst>
          </p:cNvPr>
          <p:cNvCxnSpPr>
            <a:cxnSpLocks/>
          </p:cNvCxnSpPr>
          <p:nvPr/>
        </p:nvCxnSpPr>
        <p:spPr>
          <a:xfrm>
            <a:off x="6570892" y="3787085"/>
            <a:ext cx="1481287" cy="93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xmlns="" id="{5235F71E-0B85-474C-A32C-28B9E4143886}"/>
              </a:ext>
            </a:extLst>
          </p:cNvPr>
          <p:cNvCxnSpPr>
            <a:cxnSpLocks/>
          </p:cNvCxnSpPr>
          <p:nvPr/>
        </p:nvCxnSpPr>
        <p:spPr>
          <a:xfrm>
            <a:off x="5789641" y="1918554"/>
            <a:ext cx="0" cy="10286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469B6DF9-3935-4B17-BE4F-7252D39EC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404" y="3206111"/>
            <a:ext cx="3227788" cy="2420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xmlns="" id="{6623DAA9-7D4B-447B-9B92-AAB2BFBBDE16}"/>
              </a:ext>
            </a:extLst>
          </p:cNvPr>
          <p:cNvCxnSpPr>
            <a:cxnSpLocks/>
          </p:cNvCxnSpPr>
          <p:nvPr/>
        </p:nvCxnSpPr>
        <p:spPr>
          <a:xfrm>
            <a:off x="2332753" y="1936542"/>
            <a:ext cx="0" cy="10106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riangolo isoscele 8">
            <a:extLst>
              <a:ext uri="{FF2B5EF4-FFF2-40B4-BE49-F238E27FC236}">
                <a16:creationId xmlns:a16="http://schemas.microsoft.com/office/drawing/2014/main" xmlns="" id="{2BF1856F-F4F1-4611-BC6C-E9F876F8039E}"/>
              </a:ext>
            </a:extLst>
          </p:cNvPr>
          <p:cNvSpPr/>
          <p:nvPr/>
        </p:nvSpPr>
        <p:spPr>
          <a:xfrm>
            <a:off x="4627861" y="3048911"/>
            <a:ext cx="2323559" cy="2463671"/>
          </a:xfrm>
          <a:prstGeom prst="triangl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800" dirty="0">
              <a:solidFill>
                <a:schemeClr val="tx1"/>
              </a:solidFill>
            </a:endParaRPr>
          </a:p>
          <a:p>
            <a:pPr algn="ctr"/>
            <a:endParaRPr lang="it-IT" sz="800" dirty="0">
              <a:solidFill>
                <a:schemeClr val="tx1"/>
              </a:solidFill>
            </a:endParaRPr>
          </a:p>
          <a:p>
            <a:pPr algn="ctr"/>
            <a:endParaRPr lang="it-IT" sz="800" dirty="0">
              <a:solidFill>
                <a:schemeClr val="tx1"/>
              </a:solidFill>
            </a:endParaRPr>
          </a:p>
          <a:p>
            <a:pPr algn="ctr"/>
            <a:endParaRPr lang="it-IT" sz="800" dirty="0">
              <a:solidFill>
                <a:schemeClr val="tx1"/>
              </a:solidFill>
            </a:endParaRPr>
          </a:p>
          <a:p>
            <a:endParaRPr lang="it-IT" sz="900" dirty="0">
              <a:solidFill>
                <a:schemeClr val="tx1"/>
              </a:solidFill>
            </a:endParaRPr>
          </a:p>
          <a:p>
            <a:endParaRPr lang="it-IT" sz="800" b="1" dirty="0">
              <a:solidFill>
                <a:schemeClr val="tx1"/>
              </a:solidFill>
            </a:endParaRPr>
          </a:p>
          <a:p>
            <a:pPr algn="ctr"/>
            <a:endParaRPr lang="it-IT" sz="900" b="1" dirty="0">
              <a:solidFill>
                <a:schemeClr val="tx1"/>
              </a:solidFill>
            </a:endParaRPr>
          </a:p>
          <a:p>
            <a:pPr algn="ctr"/>
            <a:r>
              <a:rPr lang="it-IT" sz="1400" b="1" dirty="0">
                <a:solidFill>
                  <a:schemeClr val="tx1"/>
                </a:solidFill>
              </a:rPr>
              <a:t>ATTENZION</a:t>
            </a:r>
            <a:r>
              <a:rPr lang="it-IT" sz="12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" name="Triangolo isoscele 9">
            <a:extLst>
              <a:ext uri="{FF2B5EF4-FFF2-40B4-BE49-F238E27FC236}">
                <a16:creationId xmlns:a16="http://schemas.microsoft.com/office/drawing/2014/main" xmlns="" id="{6D6EEC31-7ECB-4853-9276-7BFC7B7C7EB8}"/>
              </a:ext>
            </a:extLst>
          </p:cNvPr>
          <p:cNvSpPr/>
          <p:nvPr/>
        </p:nvSpPr>
        <p:spPr>
          <a:xfrm>
            <a:off x="4862647" y="3207080"/>
            <a:ext cx="1853985" cy="2006725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dirty="0"/>
              <a:t>!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C4555573-C049-45EF-A0CD-43D456EA7E8E}"/>
              </a:ext>
            </a:extLst>
          </p:cNvPr>
          <p:cNvSpPr/>
          <p:nvPr/>
        </p:nvSpPr>
        <p:spPr>
          <a:xfrm>
            <a:off x="8113200" y="2478741"/>
            <a:ext cx="3520743" cy="16662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/>
              <a:t>Fai </a:t>
            </a:r>
            <a:r>
              <a:rPr lang="en-GB" dirty="0"/>
              <a:t>“</a:t>
            </a:r>
            <a:r>
              <a:rPr lang="en-GB" dirty="0" err="1"/>
              <a:t>amicizia</a:t>
            </a:r>
            <a:r>
              <a:rPr lang="en-GB" dirty="0"/>
              <a:t>” col </a:t>
            </a:r>
            <a:r>
              <a:rPr lang="en-GB" dirty="0" err="1"/>
              <a:t>cavallo</a:t>
            </a:r>
            <a:r>
              <a:rPr lang="en-GB" dirty="0"/>
              <a:t> per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sicuri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non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spaventa</a:t>
            </a:r>
            <a:r>
              <a:rPr lang="en-GB" dirty="0"/>
              <a:t> e </a:t>
            </a:r>
            <a:r>
              <a:rPr lang="en-GB" dirty="0" err="1"/>
              <a:t>si</a:t>
            </a:r>
            <a:r>
              <a:rPr lang="en-GB" dirty="0"/>
              <a:t> agita</a:t>
            </a:r>
          </a:p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CA18315B-07C9-4434-8469-B7883C522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9633" y="3461165"/>
            <a:ext cx="979541" cy="651840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xmlns="" id="{23235861-2A33-49FF-B322-0EEBC7D3C4C7}"/>
              </a:ext>
            </a:extLst>
          </p:cNvPr>
          <p:cNvCxnSpPr>
            <a:cxnSpLocks/>
          </p:cNvCxnSpPr>
          <p:nvPr/>
        </p:nvCxnSpPr>
        <p:spPr>
          <a:xfrm flipH="1">
            <a:off x="9183757" y="4280747"/>
            <a:ext cx="407379" cy="8899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magine 12" descr="d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971" y="5306494"/>
            <a:ext cx="2532600" cy="1418256"/>
          </a:xfrm>
          <a:prstGeom prst="rect">
            <a:avLst/>
          </a:prstGeom>
        </p:spPr>
      </p:pic>
      <p:sp>
        <p:nvSpPr>
          <p:cNvPr id="15" name="Freccia circolare in su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8D1B701C-BD54-41E5-85FB-78AB8E0EB912}"/>
              </a:ext>
            </a:extLst>
          </p:cNvPr>
          <p:cNvSpPr/>
          <p:nvPr/>
        </p:nvSpPr>
        <p:spPr>
          <a:xfrm>
            <a:off x="10900465" y="6325120"/>
            <a:ext cx="914105" cy="376786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78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B7EE55D-D97D-4531-8818-AEF6FBB49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1" y="20858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sz="9600" b="1" dirty="0" smtClean="0">
                <a:solidFill>
                  <a:srgbClr val="FFFF00"/>
                </a:solidFill>
                <a:latin typeface="Blackadder ITC" panose="04020505051007020D02" pitchFamily="82" charset="0"/>
              </a:rPr>
              <a:t>TECNOLOGIA</a:t>
            </a:r>
            <a:endParaRPr lang="it-IT" sz="9600" b="1" dirty="0">
              <a:solidFill>
                <a:srgbClr val="FFFF00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3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A5FC036-F3B0-43FD-9E03-E77142DC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656" y="-119270"/>
            <a:ext cx="10515600" cy="1854647"/>
          </a:xfrm>
          <a:noFill/>
        </p:spPr>
        <p:txBody>
          <a:bodyPr>
            <a:norm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bevelB w="38100" h="38100" prst="angle"/>
              <a:extrusionClr>
                <a:schemeClr val="accent6">
                  <a:lumMod val="40000"/>
                  <a:lumOff val="60000"/>
                </a:schemeClr>
              </a:extrusionClr>
              <a:contourClr>
                <a:srgbClr val="FFB9D9"/>
              </a:contourClr>
            </a:sp3d>
          </a:bodyPr>
          <a:lstStyle/>
          <a:p>
            <a:r>
              <a:rPr lang="it-IT" sz="3600" dirty="0">
                <a:solidFill>
                  <a:srgbClr val="00B050"/>
                </a:solidFill>
                <a:latin typeface="Algerian" panose="04020705040A02060702" pitchFamily="82" charset="0"/>
              </a:rPr>
              <a:t>                    </a:t>
            </a:r>
            <a:r>
              <a:rPr lang="it-IT" sz="4000" dirty="0">
                <a:solidFill>
                  <a:srgbClr val="00B050"/>
                </a:solidFill>
                <a:latin typeface="Algerian" panose="04020705040A02060702" pitchFamily="82" charset="0"/>
              </a:rPr>
              <a:t>IL BOSCO VERTICALE DI MILANO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0364B54-0A49-4067-BAE0-8A2F57FC2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65469BB0-7135-43DD-B2B0-F6EEE2228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623" y="681037"/>
            <a:ext cx="2764048" cy="2633662"/>
          </a:xfrm>
          <a:prstGeom prst="rect">
            <a:avLst/>
          </a:prstGeom>
        </p:spPr>
      </p:pic>
      <p:sp>
        <p:nvSpPr>
          <p:cNvPr id="7" name="Freccia a inversione 6">
            <a:extLst>
              <a:ext uri="{FF2B5EF4-FFF2-40B4-BE49-F238E27FC236}">
                <a16:creationId xmlns:a16="http://schemas.microsoft.com/office/drawing/2014/main" xmlns="" id="{2ACE0351-69C7-49D9-B178-B274EB762303}"/>
              </a:ext>
            </a:extLst>
          </p:cNvPr>
          <p:cNvSpPr/>
          <p:nvPr/>
        </p:nvSpPr>
        <p:spPr>
          <a:xfrm rot="5400000">
            <a:off x="2221325" y="4069454"/>
            <a:ext cx="3114261" cy="821635"/>
          </a:xfrm>
          <a:prstGeom prst="utur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0B63680-4F85-4B8B-97A5-7EE31BB1A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623" y="3543302"/>
            <a:ext cx="2764048" cy="3114261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DE8FD55F-A68A-4139-8E24-C9B2FB533FD4}"/>
              </a:ext>
            </a:extLst>
          </p:cNvPr>
          <p:cNvCxnSpPr>
            <a:stCxn id="5" idx="3"/>
          </p:cNvCxnSpPr>
          <p:nvPr/>
        </p:nvCxnSpPr>
        <p:spPr>
          <a:xfrm>
            <a:off x="3237671" y="1997868"/>
            <a:ext cx="149335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xmlns="" id="{80036D17-775C-4AB3-9F22-04BBF7FF53A4}"/>
              </a:ext>
            </a:extLst>
          </p:cNvPr>
          <p:cNvSpPr/>
          <p:nvPr/>
        </p:nvSpPr>
        <p:spPr>
          <a:xfrm>
            <a:off x="4731026" y="1519464"/>
            <a:ext cx="2190749" cy="10482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5000 arbusti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11CB08D9-1A2A-44F9-AA17-F2ECCAA91487}"/>
              </a:ext>
            </a:extLst>
          </p:cNvPr>
          <p:cNvSpPr/>
          <p:nvPr/>
        </p:nvSpPr>
        <p:spPr>
          <a:xfrm>
            <a:off x="9112524" y="1519464"/>
            <a:ext cx="2190749" cy="10482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15000 piante perenni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xmlns="" id="{6A68AA38-D9D5-4ED2-9BFA-694EFE3929D6}"/>
              </a:ext>
            </a:extLst>
          </p:cNvPr>
          <p:cNvSpPr/>
          <p:nvPr/>
        </p:nvSpPr>
        <p:spPr>
          <a:xfrm>
            <a:off x="6921775" y="1519464"/>
            <a:ext cx="2190749" cy="10482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711 alberi</a:t>
            </a:r>
          </a:p>
        </p:txBody>
      </p:sp>
      <p:sp>
        <p:nvSpPr>
          <p:cNvPr id="16" name="Parentesi graffa aperta 15">
            <a:extLst>
              <a:ext uri="{FF2B5EF4-FFF2-40B4-BE49-F238E27FC236}">
                <a16:creationId xmlns:a16="http://schemas.microsoft.com/office/drawing/2014/main" xmlns="" id="{438DB647-6F42-4038-92E5-0DEFE44175EE}"/>
              </a:ext>
            </a:extLst>
          </p:cNvPr>
          <p:cNvSpPr/>
          <p:nvPr/>
        </p:nvSpPr>
        <p:spPr>
          <a:xfrm rot="16200000">
            <a:off x="7535070" y="431627"/>
            <a:ext cx="670275" cy="5382870"/>
          </a:xfrm>
          <a:prstGeom prst="leftBrace">
            <a:avLst>
              <a:gd name="adj1" fmla="val 8333"/>
              <a:gd name="adj2" fmla="val 49622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xmlns="" id="{87F10DC1-C839-46B4-B6C7-6714A6E0F2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886495375"/>
              </p:ext>
            </p:extLst>
          </p:nvPr>
        </p:nvGraphicFramePr>
        <p:xfrm>
          <a:off x="5673761" y="3678421"/>
          <a:ext cx="4392891" cy="3114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3701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  <p:bldP spid="15" grpId="0" animBg="1"/>
      <p:bldP spid="16" grpId="0" animBg="1"/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4B9731A3-16FC-4E06-974F-41F4C9D24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719340" cy="4351338"/>
          </a:xfr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58F7EC82-F4F5-4A36-9213-1978B952BBC4}"/>
              </a:ext>
            </a:extLst>
          </p:cNvPr>
          <p:cNvSpPr/>
          <p:nvPr/>
        </p:nvSpPr>
        <p:spPr>
          <a:xfrm>
            <a:off x="6508922" y="445605"/>
            <a:ext cx="4943061" cy="22528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1"/>
                </a:solidFill>
              </a:rPr>
              <a:t>Sottraendo dall’aria CO</a:t>
            </a:r>
            <a:r>
              <a:rPr lang="it-IT" baseline="-25000" dirty="0">
                <a:solidFill>
                  <a:schemeClr val="tx1"/>
                </a:solidFill>
                <a:hlinkClick r:id="rId4" tooltip="Anidride carbonica"/>
              </a:rPr>
              <a:t>2</a:t>
            </a:r>
            <a:r>
              <a:rPr lang="it-IT" dirty="0">
                <a:solidFill>
                  <a:schemeClr val="tx1"/>
                </a:solidFill>
              </a:rPr>
              <a:t> dall'atmosfera ed emettendo O</a:t>
            </a:r>
            <a:r>
              <a:rPr lang="it-IT" baseline="-25000" dirty="0">
                <a:solidFill>
                  <a:schemeClr val="tx1"/>
                </a:solidFill>
                <a:hlinkClick r:id="rId5" tooltip="Ossigeno"/>
              </a:rPr>
              <a:t>2</a:t>
            </a:r>
            <a:r>
              <a:rPr lang="it-IT" dirty="0">
                <a:solidFill>
                  <a:schemeClr val="tx1"/>
                </a:solidFill>
              </a:rPr>
              <a:t>, protegge dall’</a:t>
            </a:r>
            <a:r>
              <a:rPr lang="it-IT" dirty="0" err="1">
                <a:solidFill>
                  <a:schemeClr val="tx1"/>
                </a:solidFill>
              </a:rPr>
              <a:t>irraggimento</a:t>
            </a:r>
            <a:r>
              <a:rPr lang="it-IT" dirty="0">
                <a:solidFill>
                  <a:schemeClr val="tx1"/>
                </a:solidFill>
              </a:rPr>
              <a:t> solare attraverso l'ombreggiatura delle foglie e ripara dal vento.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B2EE4386-F730-46FA-9996-7C13F235B95E}"/>
              </a:ext>
            </a:extLst>
          </p:cNvPr>
          <p:cNvSpPr/>
          <p:nvPr/>
        </p:nvSpPr>
        <p:spPr>
          <a:xfrm>
            <a:off x="3896139" y="3144078"/>
            <a:ext cx="6641739" cy="854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C0099"/>
                </a:solidFill>
                <a:latin typeface="Engravers MT" panose="02090707080505020304" pitchFamily="18" charset="0"/>
              </a:rPr>
              <a:t>ASPETTO DELLE 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  <a:latin typeface="Engravers MT" panose="02090707080505020304" pitchFamily="18" charset="0"/>
              </a:rPr>
              <a:t>TORRI NEI 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  <a:latin typeface="Engravers MT" panose="02090707080505020304" pitchFamily="18" charset="0"/>
              </a:rPr>
              <a:t>VARI MOMENTI </a:t>
            </a:r>
            <a:r>
              <a:rPr lang="it-IT" sz="2400" dirty="0">
                <a:solidFill>
                  <a:srgbClr val="0070C0"/>
                </a:solidFill>
                <a:latin typeface="Engravers MT" panose="02090707080505020304" pitchFamily="18" charset="0"/>
              </a:rPr>
              <a:t>DELL’ANNO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487C6E93-7EEE-4E18-B43A-F5B217F12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808" y="3713922"/>
            <a:ext cx="7744070" cy="3482249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xmlns="" id="{0BDA4B4A-84DD-4F8D-8F23-76FEC580691F}"/>
              </a:ext>
            </a:extLst>
          </p:cNvPr>
          <p:cNvCxnSpPr>
            <a:cxnSpLocks/>
          </p:cNvCxnSpPr>
          <p:nvPr/>
        </p:nvCxnSpPr>
        <p:spPr>
          <a:xfrm flipH="1" flipV="1">
            <a:off x="2186610" y="636104"/>
            <a:ext cx="6467060" cy="3677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xmlns="" id="{9571FB46-5B75-41C2-AA84-5C8C62A9E691}"/>
              </a:ext>
            </a:extLst>
          </p:cNvPr>
          <p:cNvCxnSpPr>
            <a:cxnSpLocks/>
          </p:cNvCxnSpPr>
          <p:nvPr/>
        </p:nvCxnSpPr>
        <p:spPr>
          <a:xfrm flipH="1">
            <a:off x="3193775" y="1828800"/>
            <a:ext cx="3472068" cy="10601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e 17">
            <a:extLst>
              <a:ext uri="{FF2B5EF4-FFF2-40B4-BE49-F238E27FC236}">
                <a16:creationId xmlns:a16="http://schemas.microsoft.com/office/drawing/2014/main" xmlns="" id="{75D9ACC9-B4FE-4572-A070-ABC083FC856A}"/>
              </a:ext>
            </a:extLst>
          </p:cNvPr>
          <p:cNvSpPr/>
          <p:nvPr/>
        </p:nvSpPr>
        <p:spPr>
          <a:xfrm>
            <a:off x="5501461" y="5917997"/>
            <a:ext cx="207818" cy="20902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xmlns="" id="{E7CB01BD-640B-4BF7-A477-762E05682D91}"/>
              </a:ext>
            </a:extLst>
          </p:cNvPr>
          <p:cNvSpPr/>
          <p:nvPr/>
        </p:nvSpPr>
        <p:spPr>
          <a:xfrm>
            <a:off x="9201510" y="5917997"/>
            <a:ext cx="207818" cy="20902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circolare in su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F79710C8-EC06-4311-8D1E-AC17206ED6FF}"/>
              </a:ext>
            </a:extLst>
          </p:cNvPr>
          <p:cNvSpPr/>
          <p:nvPr/>
        </p:nvSpPr>
        <p:spPr>
          <a:xfrm>
            <a:off x="10537877" y="5917997"/>
            <a:ext cx="914105" cy="376786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09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xmlns="" id="{3B7EE55D-D97D-4531-8818-AEF6FBB49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9" y="204429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sz="9600" b="1" dirty="0" smtClean="0">
                <a:solidFill>
                  <a:srgbClr val="FFFF00"/>
                </a:solidFill>
                <a:latin typeface="Blackadder ITC" panose="04020505051007020D02" pitchFamily="82" charset="0"/>
              </a:rPr>
              <a:t>EBRAISMO</a:t>
            </a:r>
            <a:endParaRPr lang="it-IT" sz="9600" b="1" dirty="0">
              <a:solidFill>
                <a:srgbClr val="FFFF00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3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rgbClr val="F50BD9"/>
            </a:gs>
            <a:gs pos="50000">
              <a:srgbClr val="D614DB"/>
            </a:gs>
            <a:gs pos="100000">
              <a:srgbClr val="F1A5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F4EDF71-FB97-429D-BB3A-7EE30D0EA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6600" dirty="0"/>
              <a:t>EBRAISMO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xmlns="" id="{3D99C97C-1FD9-4FBE-BC38-EF53F34EB684}"/>
              </a:ext>
            </a:extLst>
          </p:cNvPr>
          <p:cNvCxnSpPr>
            <a:cxnSpLocks/>
          </p:cNvCxnSpPr>
          <p:nvPr/>
        </p:nvCxnSpPr>
        <p:spPr>
          <a:xfrm>
            <a:off x="3404152" y="1690688"/>
            <a:ext cx="1373257" cy="3900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xmlns="" id="{D17A6B9F-C523-4B08-98EE-41DA4A67CF69}"/>
              </a:ext>
            </a:extLst>
          </p:cNvPr>
          <p:cNvCxnSpPr>
            <a:cxnSpLocks/>
          </p:cNvCxnSpPr>
          <p:nvPr/>
        </p:nvCxnSpPr>
        <p:spPr>
          <a:xfrm>
            <a:off x="2445699" y="2323214"/>
            <a:ext cx="3413305" cy="15729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D21AECBC-63EA-4134-B4CE-B31ED39BABBB}"/>
              </a:ext>
            </a:extLst>
          </p:cNvPr>
          <p:cNvCxnSpPr>
            <a:cxnSpLocks/>
          </p:cNvCxnSpPr>
          <p:nvPr/>
        </p:nvCxnSpPr>
        <p:spPr>
          <a:xfrm>
            <a:off x="1881809" y="2372139"/>
            <a:ext cx="1343494" cy="24781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4D706829-84FD-4D93-BC30-482C7C719D38}"/>
              </a:ext>
            </a:extLst>
          </p:cNvPr>
          <p:cNvCxnSpPr>
            <a:cxnSpLocks/>
          </p:cNvCxnSpPr>
          <p:nvPr/>
        </p:nvCxnSpPr>
        <p:spPr>
          <a:xfrm flipH="1">
            <a:off x="838822" y="2323214"/>
            <a:ext cx="449848" cy="16952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xmlns="" id="{14BC7712-43A5-4C1F-B807-95A68283442A}"/>
              </a:ext>
            </a:extLst>
          </p:cNvPr>
          <p:cNvSpPr/>
          <p:nvPr/>
        </p:nvSpPr>
        <p:spPr>
          <a:xfrm>
            <a:off x="5119894" y="1532020"/>
            <a:ext cx="1879324" cy="10974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FA PARTE DELLA DONNA</a:t>
            </a:r>
          </a:p>
        </p:txBody>
      </p:sp>
      <p:sp>
        <p:nvSpPr>
          <p:cNvPr id="21" name="Rettangolo con angoli ritagliati in diagonale 20">
            <a:extLst>
              <a:ext uri="{FF2B5EF4-FFF2-40B4-BE49-F238E27FC236}">
                <a16:creationId xmlns:a16="http://schemas.microsoft.com/office/drawing/2014/main" xmlns="" id="{6CC564D2-6AAD-404D-99AF-11F477255123}"/>
              </a:ext>
            </a:extLst>
          </p:cNvPr>
          <p:cNvSpPr/>
          <p:nvPr/>
        </p:nvSpPr>
        <p:spPr>
          <a:xfrm>
            <a:off x="291445" y="926656"/>
            <a:ext cx="2943121" cy="1208489"/>
          </a:xfrm>
          <a:prstGeom prst="snip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</a:rPr>
              <a:t>IL PUDORE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C03D9087-5EDE-4AA5-8429-0934C6BA0A8C}"/>
              </a:ext>
            </a:extLst>
          </p:cNvPr>
          <p:cNvSpPr/>
          <p:nvPr/>
        </p:nvSpPr>
        <p:spPr>
          <a:xfrm>
            <a:off x="8617528" y="604679"/>
            <a:ext cx="2604655" cy="108600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RE SHLOMO DICE: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xmlns="" id="{C0D8ACCA-81B0-4D51-AC6C-C3931018431B}"/>
              </a:ext>
            </a:extLst>
          </p:cNvPr>
          <p:cNvCxnSpPr>
            <a:cxnSpLocks/>
          </p:cNvCxnSpPr>
          <p:nvPr/>
        </p:nvCxnSpPr>
        <p:spPr>
          <a:xfrm flipV="1">
            <a:off x="7103419" y="1224393"/>
            <a:ext cx="1404148" cy="7825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xmlns="" id="{5FD951BF-132F-467B-9F77-A5F85F3F5DE5}"/>
              </a:ext>
            </a:extLst>
          </p:cNvPr>
          <p:cNvCxnSpPr>
            <a:cxnSpLocks/>
          </p:cNvCxnSpPr>
          <p:nvPr/>
        </p:nvCxnSpPr>
        <p:spPr>
          <a:xfrm>
            <a:off x="9900232" y="1690688"/>
            <a:ext cx="19623" cy="11172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351731A-7B94-4ED3-A0B5-1A3F962F9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94" y="4232641"/>
            <a:ext cx="1979686" cy="158950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AB502ED9-6F34-4D4D-B5F2-41291D347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4452" y="4018492"/>
            <a:ext cx="2029308" cy="2029308"/>
          </a:xfrm>
          <a:prstGeom prst="rect">
            <a:avLst/>
          </a:prstGeom>
        </p:spPr>
      </p:pic>
      <p:sp>
        <p:nvSpPr>
          <p:cNvPr id="22" name="Cuore 21">
            <a:extLst>
              <a:ext uri="{FF2B5EF4-FFF2-40B4-BE49-F238E27FC236}">
                <a16:creationId xmlns:a16="http://schemas.microsoft.com/office/drawing/2014/main" xmlns="" id="{3B2D649D-9C7C-4522-AAA0-85843DB1F549}"/>
              </a:ext>
            </a:extLst>
          </p:cNvPr>
          <p:cNvSpPr/>
          <p:nvPr/>
        </p:nvSpPr>
        <p:spPr>
          <a:xfrm>
            <a:off x="8279598" y="3092960"/>
            <a:ext cx="3241268" cy="2171812"/>
          </a:xfrm>
          <a:prstGeom prst="heart">
            <a:avLst/>
          </a:prstGeom>
          <a:noFill/>
          <a:ln w="762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ֶֽ</a:t>
            </a:r>
            <a:r>
              <a:rPr lang="he-IL" sz="2000" dirty="0">
                <a:solidFill>
                  <a:schemeClr val="tx1"/>
                </a:solidFill>
              </a:rPr>
              <a:t>ש</a:t>
            </a:r>
            <a:r>
              <a:rPr lang="ar-SA" sz="2000" dirty="0">
                <a:solidFill>
                  <a:schemeClr val="tx1"/>
                </a:solidFill>
              </a:rPr>
              <a:t>קֶר הַחֵן וְהֶֽבֶל הַיֹּֽפִי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0E378B3-479B-4C25-9BBE-E0378D665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854" y="5148972"/>
            <a:ext cx="1979686" cy="149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793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7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rgbClr val="F50BD9"/>
            </a:gs>
            <a:gs pos="50000">
              <a:srgbClr val="D614DB"/>
            </a:gs>
            <a:gs pos="100000">
              <a:srgbClr val="F1A5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circolare in su 6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53CB4B-5711-4B29-80B5-AD24895D9E1B}"/>
              </a:ext>
            </a:extLst>
          </p:cNvPr>
          <p:cNvSpPr/>
          <p:nvPr/>
        </p:nvSpPr>
        <p:spPr>
          <a:xfrm>
            <a:off x="11001703" y="6249302"/>
            <a:ext cx="914105" cy="376786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B31A11D2-00F1-4D9B-91ED-2818240E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192" y="2827022"/>
            <a:ext cx="5415243" cy="379906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6B23853B-FA8B-4ECD-94F9-89D4BD67E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13713">
            <a:off x="1876306" y="3877558"/>
            <a:ext cx="1594350" cy="1390422"/>
          </a:xfrm>
          <a:prstGeom prst="rect">
            <a:avLst/>
          </a:prstGeom>
        </p:spPr>
      </p:pic>
      <p:sp>
        <p:nvSpPr>
          <p:cNvPr id="11" name="Bolla: nuvola 10">
            <a:extLst>
              <a:ext uri="{FF2B5EF4-FFF2-40B4-BE49-F238E27FC236}">
                <a16:creationId xmlns:a16="http://schemas.microsoft.com/office/drawing/2014/main" xmlns="" id="{24AE39B1-6E95-46F7-9110-A6614CCA580F}"/>
              </a:ext>
            </a:extLst>
          </p:cNvPr>
          <p:cNvSpPr/>
          <p:nvPr/>
        </p:nvSpPr>
        <p:spPr>
          <a:xfrm>
            <a:off x="5886363" y="680312"/>
            <a:ext cx="5115340" cy="3343857"/>
          </a:xfrm>
          <a:prstGeom prst="cloudCallout">
            <a:avLst>
              <a:gd name="adj1" fmla="val -51596"/>
              <a:gd name="adj2" fmla="val 73121"/>
            </a:avLst>
          </a:prstGeom>
          <a:noFill/>
          <a:ln w="76200">
            <a:solidFill>
              <a:srgbClr val="FFB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rgbClr val="FFB9D9"/>
                </a:solidFill>
              </a:rPr>
              <a:t>QUANDO HO UN OGETTO PREZIOSO NON LO METTO IN VISTA A TUTTI.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79041418-4E41-4508-AD2E-6DF40560A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2879" y="1219982"/>
            <a:ext cx="3107807" cy="185007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CBE626F7-4475-403A-9AB1-E82A41E41B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8762" y="1993289"/>
            <a:ext cx="139158" cy="15173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693A9DF-C2BC-4E88-BAB1-63484A2A5A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5802" y="493881"/>
            <a:ext cx="2935357" cy="1651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1793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280A8D7-E04E-4DC0-BD11-B2610AEC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19" y="225211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sz="9600" dirty="0">
                <a:solidFill>
                  <a:srgbClr val="FF0000"/>
                </a:solidFill>
                <a:latin typeface="Goudy Stout" panose="0202090407030B020401" pitchFamily="18" charset="0"/>
              </a:rPr>
              <a:t>INGLESE</a:t>
            </a:r>
          </a:p>
        </p:txBody>
      </p:sp>
    </p:spTree>
    <p:extLst>
      <p:ext uri="{BB962C8B-B14F-4D97-AF65-F5344CB8AC3E}">
        <p14:creationId xmlns:p14="http://schemas.microsoft.com/office/powerpoint/2010/main" xmlns="" val="23371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78E8653-2757-48F8-B715-E40D93F4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SCIENZE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22DF30D-F257-4102-AC28-EF84AFA8E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rgbClr val="FF0000"/>
                </a:solidFill>
              </a:rPr>
              <a:t>LE STAGIONI SONO DIVISE DA EQUINOZI E SOLSTIZI</a:t>
            </a:r>
          </a:p>
          <a:p>
            <a:pPr marL="0" indent="0">
              <a:buNone/>
            </a:pPr>
            <a:r>
              <a:rPr lang="it-IT" dirty="0"/>
              <a:t>Il moto della terra intorno al sole, si divide in quattro momenti, in particolare da una vista astronomica:</a:t>
            </a:r>
          </a:p>
          <a:p>
            <a:pPr marL="0" indent="0">
              <a:buNone/>
            </a:pPr>
            <a:r>
              <a:rPr lang="it-IT" dirty="0"/>
              <a:t>due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EQUINOZI </a:t>
            </a:r>
            <a:r>
              <a:rPr lang="it-IT" dirty="0"/>
              <a:t>e due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SOLSTIZI</a:t>
            </a:r>
            <a:r>
              <a:rPr lang="it-IT" dirty="0"/>
              <a:t>.</a:t>
            </a:r>
          </a:p>
        </p:txBody>
      </p:sp>
      <p:pic>
        <p:nvPicPr>
          <p:cNvPr id="4" name="Equinozio, solstizio e stagioni I moti della Terra rivoluzione e rotazione della terra">
            <a:hlinkClick r:id="" action="ppaction://media"/>
            <a:extLst>
              <a:ext uri="{FF2B5EF4-FFF2-40B4-BE49-F238E27FC236}">
                <a16:creationId xmlns:a16="http://schemas.microsoft.com/office/drawing/2014/main" xmlns="" id="{372E3ED4-6A61-45AC-A6ED-9739D7978E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13443" y="3063875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Equinozio, solstizio e stagioni I moti della Terra rivoluzione e rotazione della terra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592390" y="303384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13566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4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750">
              <a:schemeClr val="accent6">
                <a:lumMod val="75000"/>
              </a:schemeClr>
            </a:gs>
            <a:gs pos="73000">
              <a:schemeClr val="accent6">
                <a:lumMod val="60000"/>
                <a:lumOff val="40000"/>
              </a:schemeClr>
            </a:gs>
            <a:gs pos="30000">
              <a:srgbClr val="00B0F0"/>
            </a:gs>
            <a:gs pos="12000">
              <a:schemeClr val="accent5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81890" y="1845424"/>
            <a:ext cx="2557549" cy="4290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dirty="0">
                <a:solidFill>
                  <a:schemeClr val="tx1"/>
                </a:solidFill>
              </a:rPr>
              <a:t>Central Park </a:t>
            </a:r>
            <a:r>
              <a:rPr lang="it-IT" sz="3200" dirty="0" err="1">
                <a:solidFill>
                  <a:schemeClr val="tx1"/>
                </a:solidFill>
              </a:rPr>
              <a:t>is</a:t>
            </a:r>
            <a:r>
              <a:rPr lang="it-IT" sz="3200" dirty="0">
                <a:solidFill>
                  <a:schemeClr val="tx1"/>
                </a:solidFill>
              </a:rPr>
              <a:t> the </a:t>
            </a:r>
            <a:r>
              <a:rPr lang="it-IT" sz="3200" dirty="0" err="1">
                <a:solidFill>
                  <a:schemeClr val="tx1"/>
                </a:solidFill>
              </a:rPr>
              <a:t>most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famous</a:t>
            </a:r>
            <a:r>
              <a:rPr lang="it-IT" sz="3200" dirty="0">
                <a:solidFill>
                  <a:schemeClr val="tx1"/>
                </a:solidFill>
              </a:rPr>
              <a:t> park in New York.</a:t>
            </a:r>
          </a:p>
          <a:p>
            <a:r>
              <a:rPr lang="en-US" sz="3200" dirty="0">
                <a:solidFill>
                  <a:schemeClr val="tx1"/>
                </a:solidFill>
              </a:rPr>
              <a:t>Office workers have lunch there with their families.</a:t>
            </a:r>
            <a:endParaRPr lang="it-IT" sz="3200" dirty="0">
              <a:solidFill>
                <a:schemeClr val="tx1"/>
              </a:solidFill>
            </a:endParaRPr>
          </a:p>
        </p:txBody>
      </p:sp>
      <p:cxnSp>
        <p:nvCxnSpPr>
          <p:cNvPr id="6" name="Connettore 2 5"/>
          <p:cNvCxnSpPr>
            <a:cxnSpLocks/>
          </p:cNvCxnSpPr>
          <p:nvPr/>
        </p:nvCxnSpPr>
        <p:spPr>
          <a:xfrm flipV="1">
            <a:off x="3311717" y="2743200"/>
            <a:ext cx="4798613" cy="64435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5306807F-B356-4E66-AF77-FD200ED8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9286" y="278246"/>
            <a:ext cx="2385391" cy="5574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xmlns="" id="{F86D42C2-2B42-45B5-91BC-EDFFCFD430EB}"/>
              </a:ext>
            </a:extLst>
          </p:cNvPr>
          <p:cNvCxnSpPr>
            <a:cxnSpLocks/>
          </p:cNvCxnSpPr>
          <p:nvPr/>
        </p:nvCxnSpPr>
        <p:spPr>
          <a:xfrm>
            <a:off x="3311716" y="4254097"/>
            <a:ext cx="1724110" cy="49018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297989F9-8E2A-44C6-90FD-96F9F70040D3}"/>
              </a:ext>
            </a:extLst>
          </p:cNvPr>
          <p:cNvSpPr/>
          <p:nvPr/>
        </p:nvSpPr>
        <p:spPr>
          <a:xfrm>
            <a:off x="1166192" y="304158"/>
            <a:ext cx="820309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6600">
                  <a:solidFill>
                    <a:srgbClr val="0E8825"/>
                  </a:solidFill>
                  <a:prstDash val="solid"/>
                </a:ln>
                <a:gradFill>
                  <a:gsLst>
                    <a:gs pos="13000">
                      <a:srgbClr val="00B0F0"/>
                    </a:gs>
                    <a:gs pos="50000">
                      <a:srgbClr val="00FF99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  <a:reflection blurRad="6350" stA="46000" endPos="53000" dist="60007" dir="5400000" sy="-100000" algn="bl" rotWithShape="0"/>
                </a:effectLst>
              </a:rPr>
              <a:t> </a:t>
            </a:r>
            <a:r>
              <a:rPr lang="en-GB" sz="6600" b="1" dirty="0">
                <a:ln w="6600">
                  <a:solidFill>
                    <a:srgbClr val="0E8825"/>
                  </a:solidFill>
                  <a:prstDash val="solid"/>
                </a:ln>
                <a:gradFill>
                  <a:gsLst>
                    <a:gs pos="13000">
                      <a:srgbClr val="00B0F0"/>
                    </a:gs>
                    <a:gs pos="50000">
                      <a:srgbClr val="00FF99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  <a:reflection blurRad="6350" stA="46000" endPos="53000" dist="60007" dir="5400000" sy="-100000" algn="bl" rotWithShape="0"/>
                </a:effectLst>
              </a:rPr>
              <a:t>CENTRAL PARK</a:t>
            </a:r>
            <a:endParaRPr lang="it-IT" sz="5400" b="1" cap="none" spc="0" dirty="0">
              <a:ln w="6600">
                <a:solidFill>
                  <a:srgbClr val="0E8825"/>
                </a:solidFill>
                <a:prstDash val="solid"/>
              </a:ln>
              <a:gradFill>
                <a:gsLst>
                  <a:gs pos="13000">
                    <a:srgbClr val="00B0F0"/>
                  </a:gs>
                  <a:gs pos="50000">
                    <a:srgbClr val="00FF99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0"/>
              </a:gradFill>
              <a:effectLst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  <a:reflection blurRad="6350" stA="46000" endPos="53000" dist="60007" dir="5400000" sy="-100000" algn="bl" rotWithShape="0"/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63FEC94-AE81-4448-8407-315CB5799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6655" y="4130537"/>
            <a:ext cx="2733675" cy="1581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4058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olo rettangolo 3"/>
          <p:cNvSpPr/>
          <p:nvPr/>
        </p:nvSpPr>
        <p:spPr>
          <a:xfrm>
            <a:off x="0" y="0"/>
            <a:ext cx="12618720" cy="6858000"/>
          </a:xfrm>
          <a:prstGeom prst="rtTriangle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5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7" y="3429000"/>
            <a:ext cx="4763193" cy="3181386"/>
          </a:xfrm>
          <a:prstGeom prst="rect">
            <a:avLst/>
          </a:prstGeom>
        </p:spPr>
      </p:pic>
      <p:pic>
        <p:nvPicPr>
          <p:cNvPr id="6" name="Immagine 5" descr="Immagin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195" y="247614"/>
            <a:ext cx="4763193" cy="3181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50000">
              <a:schemeClr val="accent4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olo rettangolo 3"/>
          <p:cNvSpPr/>
          <p:nvPr/>
        </p:nvSpPr>
        <p:spPr>
          <a:xfrm>
            <a:off x="0" y="0"/>
            <a:ext cx="12618720" cy="68580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385157" y="5089525"/>
            <a:ext cx="7396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Immagine 5" descr="San Remo --Best Places to see Fall Colors in Central Park -305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632" y="3087197"/>
            <a:ext cx="4904509" cy="351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A little bridge on the edge of The Lake -- Best Places to see Fall Colors in Central Park 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50046" y="3059992"/>
            <a:ext cx="2989811" cy="172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Bow Bridge -- Best Places to see Fall Colors in Central Park -310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4930" y="339003"/>
            <a:ext cx="5070764" cy="241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ccia circolare in su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13F64CCF-442F-433C-A30F-5D5ACBC6BB51}"/>
              </a:ext>
            </a:extLst>
          </p:cNvPr>
          <p:cNvSpPr/>
          <p:nvPr/>
        </p:nvSpPr>
        <p:spPr>
          <a:xfrm>
            <a:off x="11125752" y="6226695"/>
            <a:ext cx="914105" cy="376786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xmlns="" id="{B280A8D7-E04E-4DC0-BD11-B2610AECCE54}"/>
              </a:ext>
            </a:extLst>
          </p:cNvPr>
          <p:cNvSpPr txBox="1">
            <a:spLocks/>
          </p:cNvSpPr>
          <p:nvPr/>
        </p:nvSpPr>
        <p:spPr>
          <a:xfrm>
            <a:off x="588819" y="2252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9600" dirty="0" smtClean="0">
                <a:solidFill>
                  <a:srgbClr val="FF0000"/>
                </a:solidFill>
                <a:latin typeface="Goudy Stout" panose="0202090407030B020401" pitchFamily="18" charset="0"/>
              </a:rPr>
              <a:t>ARTE</a:t>
            </a:r>
            <a:endParaRPr lang="it-IT" sz="9600" dirty="0">
              <a:solidFill>
                <a:srgbClr val="FF0000"/>
              </a:solidFill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3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57150" ty="-38100" sx="89000" sy="100000" flip="xy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B15D715-690F-45FD-9D11-BD086ED1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061" y="165100"/>
            <a:ext cx="6350000" cy="4699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44E6FC3E-162A-4F5C-9EC4-3EE1DC63842C}"/>
              </a:ext>
            </a:extLst>
          </p:cNvPr>
          <p:cNvSpPr txBox="1"/>
          <p:nvPr/>
        </p:nvSpPr>
        <p:spPr>
          <a:xfrm>
            <a:off x="1815547" y="59083"/>
            <a:ext cx="4028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QUESTO QUADRO E’ STATO DIPINTO                                                                                            DA CLAUDE MONET.</a:t>
            </a:r>
            <a:endParaRPr lang="it-IT" b="1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xmlns="" id="{AB11B54A-6276-4593-A5DE-F3DCC8B46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061" y="306974"/>
            <a:ext cx="5140187" cy="748126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it-IT" sz="2400" b="1" dirty="0">
                <a:ln>
                  <a:gradFill>
                    <a:gsLst>
                      <a:gs pos="17000">
                        <a:srgbClr val="C00000"/>
                      </a:gs>
                      <a:gs pos="48096">
                        <a:srgbClr val="A5330A"/>
                      </a:gs>
                      <a:gs pos="38171">
                        <a:srgbClr val="AB2708"/>
                      </a:gs>
                      <a:gs pos="0">
                        <a:srgbClr val="E5EE72"/>
                      </a:gs>
                      <a:gs pos="74000">
                        <a:srgbClr val="945210"/>
                      </a:gs>
                      <a:gs pos="83000">
                        <a:srgbClr val="FF0000"/>
                      </a:gs>
                      <a:gs pos="100000">
                        <a:schemeClr val="accent5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945210"/>
                </a:solidFill>
              </a:rPr>
              <a:t>IMPRESSIONI D’AUTUNNO ALL’ARGENTEUIL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xmlns="" id="{BDB05068-84C5-466F-A7DA-C526C73A0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636" y="2906678"/>
            <a:ext cx="3472069" cy="3644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Il dipinto ha come sfondo una città, spostando il punto di osservazione all'arrivo della stagione autunnale vediamo i colori degli alberi, nel riflesso dell'acqua sul fiume. 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640DC9B2-EC40-4B60-87D7-F98BF676C640}"/>
              </a:ext>
            </a:extLst>
          </p:cNvPr>
          <p:cNvCxnSpPr>
            <a:stCxn id="5" idx="3"/>
          </p:cNvCxnSpPr>
          <p:nvPr/>
        </p:nvCxnSpPr>
        <p:spPr>
          <a:xfrm>
            <a:off x="6594061" y="2514600"/>
            <a:ext cx="1881809" cy="19778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Freccia circolare in su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598E318-CF31-44B7-A3E2-DAD636454E2D}"/>
              </a:ext>
            </a:extLst>
          </p:cNvPr>
          <p:cNvSpPr/>
          <p:nvPr/>
        </p:nvSpPr>
        <p:spPr>
          <a:xfrm>
            <a:off x="10820143" y="6174240"/>
            <a:ext cx="914105" cy="376786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372459D-0E6B-40B5-A157-0FCF3761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33" y="238246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sz="9600" dirty="0" smtClean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LETTERATURA</a:t>
            </a:r>
            <a:endParaRPr lang="it-IT" sz="9600" dirty="0">
              <a:solidFill>
                <a:srgbClr val="0000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0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F4EDF71-FB97-429D-BB3A-7EE30D0E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64" y="380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solidFill>
                  <a:srgbClr val="FF0000"/>
                </a:solidFill>
                <a:latin typeface="Wide Latin" panose="020A0A07050505020404" pitchFamily="18" charset="0"/>
              </a:rPr>
              <a:t>H</a:t>
            </a:r>
            <a:r>
              <a:rPr lang="en-GB" sz="6000" dirty="0">
                <a:solidFill>
                  <a:srgbClr val="FFC000"/>
                </a:solidFill>
                <a:latin typeface="Wide Latin" panose="020A0A07050505020404" pitchFamily="18" charset="0"/>
              </a:rPr>
              <a:t>A</a:t>
            </a:r>
            <a:r>
              <a:rPr lang="en-GB" sz="6000" dirty="0">
                <a:solidFill>
                  <a:schemeClr val="accent6"/>
                </a:solidFill>
                <a:latin typeface="Wide Latin" panose="020A0A07050505020404" pitchFamily="18" charset="0"/>
              </a:rPr>
              <a:t>I</a:t>
            </a:r>
            <a:r>
              <a:rPr lang="en-GB" sz="6000" dirty="0">
                <a:solidFill>
                  <a:srgbClr val="006C92"/>
                </a:solidFill>
                <a:latin typeface="Wide Latin" panose="020A0A07050505020404" pitchFamily="18" charset="0"/>
              </a:rPr>
              <a:t>K</a:t>
            </a:r>
            <a:r>
              <a:rPr lang="en-GB" sz="6000" dirty="0">
                <a:solidFill>
                  <a:srgbClr val="FF3399"/>
                </a:solidFill>
                <a:latin typeface="Wide Latin" panose="020A0A07050505020404" pitchFamily="18" charset="0"/>
              </a:rPr>
              <a:t>U</a:t>
            </a:r>
            <a:endParaRPr lang="it-IT" sz="6000" dirty="0">
              <a:solidFill>
                <a:srgbClr val="FF3399"/>
              </a:solidFill>
              <a:latin typeface="Wide Latin" panose="020A0A07050505020404" pitchFamily="18" charset="0"/>
            </a:endParaRPr>
          </a:p>
        </p:txBody>
      </p:sp>
      <p:sp>
        <p:nvSpPr>
          <p:cNvPr id="4" name="Rettangolo con angoli diagonali arrotondati 3">
            <a:extLst>
              <a:ext uri="{FF2B5EF4-FFF2-40B4-BE49-F238E27FC236}">
                <a16:creationId xmlns:a16="http://schemas.microsoft.com/office/drawing/2014/main" xmlns="" id="{0B2D3240-E376-4840-8292-F3CB565D9806}"/>
              </a:ext>
            </a:extLst>
          </p:cNvPr>
          <p:cNvSpPr/>
          <p:nvPr/>
        </p:nvSpPr>
        <p:spPr>
          <a:xfrm>
            <a:off x="1319425" y="1268895"/>
            <a:ext cx="2478156" cy="997226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GLI HAIKU NASCONO IN GIAPPONE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ttangolo ad angolo ripiegato 7">
            <a:extLst>
              <a:ext uri="{FF2B5EF4-FFF2-40B4-BE49-F238E27FC236}">
                <a16:creationId xmlns:a16="http://schemas.microsoft.com/office/drawing/2014/main" xmlns="" id="{7066ACC2-3687-4C00-A546-26B4E3851B9B}"/>
              </a:ext>
            </a:extLst>
          </p:cNvPr>
          <p:cNvSpPr/>
          <p:nvPr/>
        </p:nvSpPr>
        <p:spPr>
          <a:xfrm>
            <a:off x="6388380" y="2637187"/>
            <a:ext cx="2089699" cy="213359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diagonali arrotondati 9">
            <a:extLst>
              <a:ext uri="{FF2B5EF4-FFF2-40B4-BE49-F238E27FC236}">
                <a16:creationId xmlns:a16="http://schemas.microsoft.com/office/drawing/2014/main" xmlns="" id="{62E0BB4C-F535-445D-9C09-65823AA9CDA7}"/>
              </a:ext>
            </a:extLst>
          </p:cNvPr>
          <p:cNvSpPr/>
          <p:nvPr/>
        </p:nvSpPr>
        <p:spPr>
          <a:xfrm>
            <a:off x="8111139" y="1268895"/>
            <a:ext cx="2478156" cy="1223549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DOPO ESSERE DIFUSI IN GIAPPONE GLI HAIKU SI SVILUPPANO DA NUMEROSI POETI</a:t>
            </a:r>
          </a:p>
        </p:txBody>
      </p:sp>
      <p:sp>
        <p:nvSpPr>
          <p:cNvPr id="11" name="Rettangolo con angoli diagonali arrotondati 10">
            <a:extLst>
              <a:ext uri="{FF2B5EF4-FFF2-40B4-BE49-F238E27FC236}">
                <a16:creationId xmlns:a16="http://schemas.microsoft.com/office/drawing/2014/main" xmlns="" id="{CFCEC4C7-B1B0-453D-8EB1-F0F4FC8D0DF2}"/>
              </a:ext>
            </a:extLst>
          </p:cNvPr>
          <p:cNvSpPr/>
          <p:nvPr/>
        </p:nvSpPr>
        <p:spPr>
          <a:xfrm>
            <a:off x="1244052" y="3266662"/>
            <a:ext cx="2478156" cy="997226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LO SCRITTORE E</a:t>
            </a:r>
            <a:r>
              <a:rPr lang="it-IT" dirty="0">
                <a:solidFill>
                  <a:schemeClr val="tx1"/>
                </a:solidFill>
              </a:rPr>
              <a:t>’ MASAOKA SHIKI</a:t>
            </a:r>
          </a:p>
        </p:txBody>
      </p:sp>
      <p:sp>
        <p:nvSpPr>
          <p:cNvPr id="13" name="Rettangolo con angoli diagonali arrotondati 12">
            <a:extLst>
              <a:ext uri="{FF2B5EF4-FFF2-40B4-BE49-F238E27FC236}">
                <a16:creationId xmlns:a16="http://schemas.microsoft.com/office/drawing/2014/main" xmlns="" id="{7614B546-4581-4CB4-B0FF-EFF1925F9771}"/>
              </a:ext>
            </a:extLst>
          </p:cNvPr>
          <p:cNvSpPr/>
          <p:nvPr/>
        </p:nvSpPr>
        <p:spPr>
          <a:xfrm>
            <a:off x="8829261" y="3331264"/>
            <a:ext cx="2478156" cy="997226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NE RICORDIAMO: MATSUO BASHO’, KOBAYASHI ISSA, YOSA</a:t>
            </a:r>
            <a:r>
              <a:rPr lang="it-IT" dirty="0">
                <a:solidFill>
                  <a:schemeClr val="tx1"/>
                </a:solidFill>
                <a:hlinkClick r:id="rId2" tooltip="Yosa Buson"/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BUSON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xmlns="" id="{8F8A161C-F8F2-4B67-A55C-D32B3B206427}"/>
              </a:ext>
            </a:extLst>
          </p:cNvPr>
          <p:cNvCxnSpPr>
            <a:cxnSpLocks/>
          </p:cNvCxnSpPr>
          <p:nvPr/>
        </p:nvCxnSpPr>
        <p:spPr>
          <a:xfrm>
            <a:off x="3797581" y="3829877"/>
            <a:ext cx="224872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xmlns="" id="{6D6E05AC-6AFA-431D-88A7-81ED7AF522D9}"/>
              </a:ext>
            </a:extLst>
          </p:cNvPr>
          <p:cNvCxnSpPr>
            <a:cxnSpLocks/>
          </p:cNvCxnSpPr>
          <p:nvPr/>
        </p:nvCxnSpPr>
        <p:spPr>
          <a:xfrm>
            <a:off x="9624444" y="2533134"/>
            <a:ext cx="0" cy="7335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xmlns="" id="{C3D86755-1FC0-43D2-942F-D861FE5EF4F7}"/>
              </a:ext>
            </a:extLst>
          </p:cNvPr>
          <p:cNvCxnSpPr>
            <a:cxnSpLocks/>
          </p:cNvCxnSpPr>
          <p:nvPr/>
        </p:nvCxnSpPr>
        <p:spPr>
          <a:xfrm>
            <a:off x="3928814" y="1767508"/>
            <a:ext cx="405516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xmlns="" id="{143AAF6C-E142-4CBA-92D0-28B56AE63966}"/>
              </a:ext>
            </a:extLst>
          </p:cNvPr>
          <p:cNvCxnSpPr>
            <a:cxnSpLocks/>
          </p:cNvCxnSpPr>
          <p:nvPr/>
        </p:nvCxnSpPr>
        <p:spPr>
          <a:xfrm>
            <a:off x="2498867" y="2385390"/>
            <a:ext cx="0" cy="6758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Immagine 58">
            <a:extLst>
              <a:ext uri="{FF2B5EF4-FFF2-40B4-BE49-F238E27FC236}">
                <a16:creationId xmlns:a16="http://schemas.microsoft.com/office/drawing/2014/main" xmlns="" id="{BD6D6C58-376D-4859-9112-F1EF405AE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4762" y="2691949"/>
            <a:ext cx="1676377" cy="196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" name="Freccia angolare in su 70">
            <a:extLst>
              <a:ext uri="{FF2B5EF4-FFF2-40B4-BE49-F238E27FC236}">
                <a16:creationId xmlns:a16="http://schemas.microsoft.com/office/drawing/2014/main" xmlns="" id="{92E84E81-F3B2-471A-8663-99C83580F675}"/>
              </a:ext>
            </a:extLst>
          </p:cNvPr>
          <p:cNvSpPr/>
          <p:nvPr/>
        </p:nvSpPr>
        <p:spPr>
          <a:xfrm flipH="1" flipV="1">
            <a:off x="3178451" y="4469859"/>
            <a:ext cx="3038893" cy="601835"/>
          </a:xfrm>
          <a:prstGeom prst="bentUpArrow">
            <a:avLst/>
          </a:prstGeom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2" name="Saetta 71">
            <a:extLst>
              <a:ext uri="{FF2B5EF4-FFF2-40B4-BE49-F238E27FC236}">
                <a16:creationId xmlns:a16="http://schemas.microsoft.com/office/drawing/2014/main" xmlns="" id="{D2977B61-D539-4760-AD3B-627E5CA3A2BB}"/>
              </a:ext>
            </a:extLst>
          </p:cNvPr>
          <p:cNvSpPr/>
          <p:nvPr/>
        </p:nvSpPr>
        <p:spPr>
          <a:xfrm>
            <a:off x="11115090" y="4783081"/>
            <a:ext cx="687461" cy="755374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3" name="Sole 72">
            <a:extLst>
              <a:ext uri="{FF2B5EF4-FFF2-40B4-BE49-F238E27FC236}">
                <a16:creationId xmlns:a16="http://schemas.microsoft.com/office/drawing/2014/main" xmlns="" id="{EB7FBB42-7D12-419A-9CF7-92A8E758C2DD}"/>
              </a:ext>
            </a:extLst>
          </p:cNvPr>
          <p:cNvSpPr/>
          <p:nvPr/>
        </p:nvSpPr>
        <p:spPr>
          <a:xfrm>
            <a:off x="5248720" y="4835165"/>
            <a:ext cx="1305118" cy="974908"/>
          </a:xfrm>
          <a:prstGeom prst="su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Luna 73">
            <a:extLst>
              <a:ext uri="{FF2B5EF4-FFF2-40B4-BE49-F238E27FC236}">
                <a16:creationId xmlns:a16="http://schemas.microsoft.com/office/drawing/2014/main" xmlns="" id="{2C803ABA-7DCE-4B04-A00C-3C1FB3F6E73F}"/>
              </a:ext>
            </a:extLst>
          </p:cNvPr>
          <p:cNvSpPr/>
          <p:nvPr/>
        </p:nvSpPr>
        <p:spPr>
          <a:xfrm rot="20741372">
            <a:off x="7994748" y="5009753"/>
            <a:ext cx="477171" cy="779757"/>
          </a:xfrm>
          <a:prstGeom prst="moon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Nuvola 74">
            <a:extLst>
              <a:ext uri="{FF2B5EF4-FFF2-40B4-BE49-F238E27FC236}">
                <a16:creationId xmlns:a16="http://schemas.microsoft.com/office/drawing/2014/main" xmlns="" id="{F187E39A-6F0E-48B6-A1F0-0498F6D05711}"/>
              </a:ext>
            </a:extLst>
          </p:cNvPr>
          <p:cNvSpPr/>
          <p:nvPr/>
        </p:nvSpPr>
        <p:spPr>
          <a:xfrm>
            <a:off x="287769" y="4451539"/>
            <a:ext cx="1722783" cy="948093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7" name="Goccia 76">
            <a:extLst>
              <a:ext uri="{FF2B5EF4-FFF2-40B4-BE49-F238E27FC236}">
                <a16:creationId xmlns:a16="http://schemas.microsoft.com/office/drawing/2014/main" xmlns="" id="{77970B9A-558B-4344-BF99-274929D09003}"/>
              </a:ext>
            </a:extLst>
          </p:cNvPr>
          <p:cNvSpPr/>
          <p:nvPr/>
        </p:nvSpPr>
        <p:spPr>
          <a:xfrm rot="18509192">
            <a:off x="473212" y="5502231"/>
            <a:ext cx="205407" cy="170101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diagonali arrotondati 84">
            <a:extLst>
              <a:ext uri="{FF2B5EF4-FFF2-40B4-BE49-F238E27FC236}">
                <a16:creationId xmlns:a16="http://schemas.microsoft.com/office/drawing/2014/main" xmlns="" id="{08AD816D-7CA5-45EA-BDDE-15AF7179C953}"/>
              </a:ext>
            </a:extLst>
          </p:cNvPr>
          <p:cNvSpPr/>
          <p:nvPr/>
        </p:nvSpPr>
        <p:spPr>
          <a:xfrm>
            <a:off x="2325488" y="5329031"/>
            <a:ext cx="2697086" cy="1138595"/>
          </a:xfrm>
          <a:prstGeom prst="round2Diag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SUCCESSIVAMENTE DESCRIVE LA NATURA, ANCHE LE QUATTRO STAGIONI…</a:t>
            </a:r>
          </a:p>
        </p:txBody>
      </p:sp>
      <p:sp>
        <p:nvSpPr>
          <p:cNvPr id="87" name="Nuvola 86">
            <a:extLst>
              <a:ext uri="{FF2B5EF4-FFF2-40B4-BE49-F238E27FC236}">
                <a16:creationId xmlns:a16="http://schemas.microsoft.com/office/drawing/2014/main" xmlns="" id="{F877991B-6E20-4199-85CD-B9B224E3ABDB}"/>
              </a:ext>
            </a:extLst>
          </p:cNvPr>
          <p:cNvSpPr/>
          <p:nvPr/>
        </p:nvSpPr>
        <p:spPr>
          <a:xfrm>
            <a:off x="6376608" y="5824144"/>
            <a:ext cx="1352076" cy="856644"/>
          </a:xfrm>
          <a:prstGeom prst="cloud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8" name="Goccia 87">
            <a:extLst>
              <a:ext uri="{FF2B5EF4-FFF2-40B4-BE49-F238E27FC236}">
                <a16:creationId xmlns:a16="http://schemas.microsoft.com/office/drawing/2014/main" xmlns="" id="{1E65FF0B-D72A-44EF-B845-76F8F98C347E}"/>
              </a:ext>
            </a:extLst>
          </p:cNvPr>
          <p:cNvSpPr/>
          <p:nvPr/>
        </p:nvSpPr>
        <p:spPr>
          <a:xfrm rot="18509192">
            <a:off x="849497" y="5792057"/>
            <a:ext cx="205407" cy="170101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Goccia 88">
            <a:extLst>
              <a:ext uri="{FF2B5EF4-FFF2-40B4-BE49-F238E27FC236}">
                <a16:creationId xmlns:a16="http://schemas.microsoft.com/office/drawing/2014/main" xmlns="" id="{0476EE59-9344-402C-9CBE-AA89362996A7}"/>
              </a:ext>
            </a:extLst>
          </p:cNvPr>
          <p:cNvSpPr/>
          <p:nvPr/>
        </p:nvSpPr>
        <p:spPr>
          <a:xfrm rot="18509192">
            <a:off x="1320158" y="5510302"/>
            <a:ext cx="205407" cy="170101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Goccia 89">
            <a:extLst>
              <a:ext uri="{FF2B5EF4-FFF2-40B4-BE49-F238E27FC236}">
                <a16:creationId xmlns:a16="http://schemas.microsoft.com/office/drawing/2014/main" xmlns="" id="{BFF41C61-5518-487C-B88A-0D8B54D8621E}"/>
              </a:ext>
            </a:extLst>
          </p:cNvPr>
          <p:cNvSpPr/>
          <p:nvPr/>
        </p:nvSpPr>
        <p:spPr>
          <a:xfrm rot="18509192">
            <a:off x="1696443" y="5811134"/>
            <a:ext cx="205407" cy="170101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Goccia 90">
            <a:extLst>
              <a:ext uri="{FF2B5EF4-FFF2-40B4-BE49-F238E27FC236}">
                <a16:creationId xmlns:a16="http://schemas.microsoft.com/office/drawing/2014/main" xmlns="" id="{F345295D-6A15-4718-8A43-EE726CB4AB82}"/>
              </a:ext>
            </a:extLst>
          </p:cNvPr>
          <p:cNvSpPr/>
          <p:nvPr/>
        </p:nvSpPr>
        <p:spPr>
          <a:xfrm rot="18509192">
            <a:off x="557701" y="6241480"/>
            <a:ext cx="205407" cy="170101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Goccia 91">
            <a:extLst>
              <a:ext uri="{FF2B5EF4-FFF2-40B4-BE49-F238E27FC236}">
                <a16:creationId xmlns:a16="http://schemas.microsoft.com/office/drawing/2014/main" xmlns="" id="{0EC2B22F-CAD0-4B27-89C4-4F93646FCF60}"/>
              </a:ext>
            </a:extLst>
          </p:cNvPr>
          <p:cNvSpPr/>
          <p:nvPr/>
        </p:nvSpPr>
        <p:spPr>
          <a:xfrm rot="18509192">
            <a:off x="1282754" y="6275523"/>
            <a:ext cx="205407" cy="170101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Rettangolo con angoli arrotondati 93">
            <a:extLst>
              <a:ext uri="{FF2B5EF4-FFF2-40B4-BE49-F238E27FC236}">
                <a16:creationId xmlns:a16="http://schemas.microsoft.com/office/drawing/2014/main" xmlns="" id="{05EB22C1-940A-4AB3-9783-2ACD1DB2D420}"/>
              </a:ext>
            </a:extLst>
          </p:cNvPr>
          <p:cNvSpPr/>
          <p:nvPr/>
        </p:nvSpPr>
        <p:spPr>
          <a:xfrm>
            <a:off x="9265351" y="6039018"/>
            <a:ext cx="268409" cy="83902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Nuvola 94">
            <a:extLst>
              <a:ext uri="{FF2B5EF4-FFF2-40B4-BE49-F238E27FC236}">
                <a16:creationId xmlns:a16="http://schemas.microsoft.com/office/drawing/2014/main" xmlns="" id="{2299F0C4-1282-4162-BD83-9C6973B76BEF}"/>
              </a:ext>
            </a:extLst>
          </p:cNvPr>
          <p:cNvSpPr/>
          <p:nvPr/>
        </p:nvSpPr>
        <p:spPr>
          <a:xfrm>
            <a:off x="8897379" y="5119511"/>
            <a:ext cx="1004352" cy="1073698"/>
          </a:xfrm>
          <a:prstGeom prst="cloud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6" name="Goccia 95">
            <a:extLst>
              <a:ext uri="{FF2B5EF4-FFF2-40B4-BE49-F238E27FC236}">
                <a16:creationId xmlns:a16="http://schemas.microsoft.com/office/drawing/2014/main" xmlns="" id="{C8C58829-6FCF-43E0-94DD-F6DFA6E82E7F}"/>
              </a:ext>
            </a:extLst>
          </p:cNvPr>
          <p:cNvSpPr/>
          <p:nvPr/>
        </p:nvSpPr>
        <p:spPr>
          <a:xfrm rot="10112096">
            <a:off x="10969272" y="5627017"/>
            <a:ext cx="301621" cy="325763"/>
          </a:xfrm>
          <a:prstGeom prst="teardrop">
            <a:avLst/>
          </a:prstGeom>
          <a:solidFill>
            <a:srgbClr val="F50B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Goccia 96">
            <a:extLst>
              <a:ext uri="{FF2B5EF4-FFF2-40B4-BE49-F238E27FC236}">
                <a16:creationId xmlns:a16="http://schemas.microsoft.com/office/drawing/2014/main" xmlns="" id="{0A8FBADC-A988-4A58-8B0E-76BDE9CE2F26}"/>
              </a:ext>
            </a:extLst>
          </p:cNvPr>
          <p:cNvSpPr/>
          <p:nvPr/>
        </p:nvSpPr>
        <p:spPr>
          <a:xfrm rot="7595667">
            <a:off x="10628639" y="5589054"/>
            <a:ext cx="301621" cy="325763"/>
          </a:xfrm>
          <a:prstGeom prst="teardrop">
            <a:avLst/>
          </a:prstGeom>
          <a:solidFill>
            <a:srgbClr val="F50B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Goccia 97">
            <a:extLst>
              <a:ext uri="{FF2B5EF4-FFF2-40B4-BE49-F238E27FC236}">
                <a16:creationId xmlns:a16="http://schemas.microsoft.com/office/drawing/2014/main" xmlns="" id="{AF9849AA-E6AA-411B-8C0C-57CF0E549F6C}"/>
              </a:ext>
            </a:extLst>
          </p:cNvPr>
          <p:cNvSpPr/>
          <p:nvPr/>
        </p:nvSpPr>
        <p:spPr>
          <a:xfrm rot="3846927">
            <a:off x="10416260" y="5853980"/>
            <a:ext cx="301621" cy="325763"/>
          </a:xfrm>
          <a:prstGeom prst="teardrop">
            <a:avLst/>
          </a:prstGeom>
          <a:solidFill>
            <a:srgbClr val="F50B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Goccia 98">
            <a:extLst>
              <a:ext uri="{FF2B5EF4-FFF2-40B4-BE49-F238E27FC236}">
                <a16:creationId xmlns:a16="http://schemas.microsoft.com/office/drawing/2014/main" xmlns="" id="{E9F76CC2-B16A-49A9-9945-782AB01326A3}"/>
              </a:ext>
            </a:extLst>
          </p:cNvPr>
          <p:cNvSpPr/>
          <p:nvPr/>
        </p:nvSpPr>
        <p:spPr>
          <a:xfrm rot="14112580">
            <a:off x="11116496" y="5937270"/>
            <a:ext cx="301621" cy="325763"/>
          </a:xfrm>
          <a:prstGeom prst="teardrop">
            <a:avLst/>
          </a:prstGeom>
          <a:solidFill>
            <a:srgbClr val="F50B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Goccia 99">
            <a:extLst>
              <a:ext uri="{FF2B5EF4-FFF2-40B4-BE49-F238E27FC236}">
                <a16:creationId xmlns:a16="http://schemas.microsoft.com/office/drawing/2014/main" xmlns="" id="{918E8B58-5F0D-42B6-9068-072412827AB6}"/>
              </a:ext>
            </a:extLst>
          </p:cNvPr>
          <p:cNvSpPr/>
          <p:nvPr/>
        </p:nvSpPr>
        <p:spPr>
          <a:xfrm rot="16918634">
            <a:off x="11012134" y="6211657"/>
            <a:ext cx="301621" cy="325763"/>
          </a:xfrm>
          <a:prstGeom prst="teardrop">
            <a:avLst/>
          </a:prstGeom>
          <a:solidFill>
            <a:srgbClr val="F50B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Goccia 100">
            <a:extLst>
              <a:ext uri="{FF2B5EF4-FFF2-40B4-BE49-F238E27FC236}">
                <a16:creationId xmlns:a16="http://schemas.microsoft.com/office/drawing/2014/main" xmlns="" id="{943CC11B-2487-44DB-A9FD-8B168CD12540}"/>
              </a:ext>
            </a:extLst>
          </p:cNvPr>
          <p:cNvSpPr/>
          <p:nvPr/>
        </p:nvSpPr>
        <p:spPr>
          <a:xfrm rot="19103936">
            <a:off x="10712490" y="6295976"/>
            <a:ext cx="301621" cy="325763"/>
          </a:xfrm>
          <a:prstGeom prst="teardrop">
            <a:avLst/>
          </a:prstGeom>
          <a:solidFill>
            <a:srgbClr val="F50B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Goccia 101">
            <a:extLst>
              <a:ext uri="{FF2B5EF4-FFF2-40B4-BE49-F238E27FC236}">
                <a16:creationId xmlns:a16="http://schemas.microsoft.com/office/drawing/2014/main" xmlns="" id="{9F2A50AC-5A08-441E-8A6A-5A9BF798DC24}"/>
              </a:ext>
            </a:extLst>
          </p:cNvPr>
          <p:cNvSpPr/>
          <p:nvPr/>
        </p:nvSpPr>
        <p:spPr>
          <a:xfrm>
            <a:off x="10446826" y="6154058"/>
            <a:ext cx="301621" cy="325763"/>
          </a:xfrm>
          <a:prstGeom prst="teardrop">
            <a:avLst/>
          </a:prstGeom>
          <a:solidFill>
            <a:srgbClr val="F50B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Ovale 102">
            <a:extLst>
              <a:ext uri="{FF2B5EF4-FFF2-40B4-BE49-F238E27FC236}">
                <a16:creationId xmlns:a16="http://schemas.microsoft.com/office/drawing/2014/main" xmlns="" id="{2BDC1F6E-12E6-425A-9922-2CFA683BACC4}"/>
              </a:ext>
            </a:extLst>
          </p:cNvPr>
          <p:cNvSpPr/>
          <p:nvPr/>
        </p:nvSpPr>
        <p:spPr>
          <a:xfrm>
            <a:off x="10741821" y="5926349"/>
            <a:ext cx="301621" cy="3048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1016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10" grpId="0" animBg="1"/>
      <p:bldP spid="11" grpId="0" animBg="1"/>
      <p:bldP spid="13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7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F4EDF71-FB97-429D-BB3A-7EE30D0EA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69850" h="69850" prst="angle"/>
              <a:bevelB w="69850" h="69850" prst="coolSlant"/>
            </a:sp3d>
          </a:bodyPr>
          <a:lstStyle/>
          <a:p>
            <a:pPr algn="ctr"/>
            <a:r>
              <a:rPr lang="it-IT" b="1" dirty="0">
                <a:gradFill>
                  <a:gsLst>
                    <a:gs pos="0">
                      <a:srgbClr val="006C92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rPr>
              <a:t>HAIKU SUL INVERNO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D2AB190-DB7F-4B8F-AC87-12C44B069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chemeClr val="accent6"/>
                </a:solidFill>
              </a:rPr>
              <a:t>LIDIA BORGHI:</a:t>
            </a:r>
          </a:p>
          <a:p>
            <a:pPr algn="ctr">
              <a:buNone/>
            </a:pPr>
            <a:r>
              <a:rPr lang="it-IT" b="1" dirty="0">
                <a:solidFill>
                  <a:schemeClr val="bg1"/>
                </a:solidFill>
              </a:rPr>
              <a:t>Fiato gelido</a:t>
            </a:r>
            <a:endParaRPr lang="it-IT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it-IT" b="1" dirty="0">
                <a:solidFill>
                  <a:schemeClr val="bg1"/>
                </a:solidFill>
              </a:rPr>
              <a:t>vento che paralizza</a:t>
            </a:r>
            <a:endParaRPr lang="it-IT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it-IT" b="1" dirty="0">
                <a:solidFill>
                  <a:schemeClr val="bg1"/>
                </a:solidFill>
              </a:rPr>
              <a:t>sogno l’estate</a:t>
            </a:r>
            <a:endParaRPr lang="it-IT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it-IT" b="1" dirty="0">
                <a:solidFill>
                  <a:schemeClr val="accent6"/>
                </a:solidFill>
              </a:rPr>
              <a:t>IO :</a:t>
            </a:r>
          </a:p>
          <a:p>
            <a:pPr algn="ctr">
              <a:buNone/>
            </a:pPr>
            <a:r>
              <a:rPr lang="it-IT" b="1" dirty="0">
                <a:solidFill>
                  <a:schemeClr val="bg1"/>
                </a:solidFill>
              </a:rPr>
              <a:t>per qualche mese</a:t>
            </a:r>
            <a:endParaRPr lang="it-IT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it-IT" b="1" dirty="0">
                <a:solidFill>
                  <a:schemeClr val="bg1"/>
                </a:solidFill>
              </a:rPr>
              <a:t> espirando anche i più piccoli </a:t>
            </a:r>
            <a:endParaRPr lang="it-IT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it-IT" b="1" dirty="0">
                <a:solidFill>
                  <a:schemeClr val="bg1"/>
                </a:solidFill>
              </a:rPr>
              <a:t>sembrano bianchi fumatori</a:t>
            </a:r>
            <a:endParaRPr lang="it-IT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it-IT" dirty="0"/>
          </a:p>
          <a:p>
            <a:endParaRPr lang="it-IT" dirty="0"/>
          </a:p>
        </p:txBody>
      </p:sp>
      <p:sp>
        <p:nvSpPr>
          <p:cNvPr id="4" name="Ovale 3"/>
          <p:cNvSpPr/>
          <p:nvPr/>
        </p:nvSpPr>
        <p:spPr>
          <a:xfrm>
            <a:off x="341194" y="1351129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2063086" y="657367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1765110" y="1983475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634620" y="3377822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3107140" y="3380096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516340" y="5020101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11354937" y="641445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2240508" y="5966347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9462448" y="482221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7594979" y="334372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4417325" y="213815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3562066" y="4326340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1313409" y="2552132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7494311" y="1721893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1965277" y="4385481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3700818" y="1876567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5928848" y="3948753"/>
            <a:ext cx="268405" cy="2820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8454788" y="5643349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7010400" y="6380329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4419600" y="6139219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7206018" y="3930555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/>
          <p:cNvSpPr/>
          <p:nvPr/>
        </p:nvSpPr>
        <p:spPr>
          <a:xfrm>
            <a:off x="8579894" y="4021541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/>
        </p:nvSpPr>
        <p:spPr>
          <a:xfrm>
            <a:off x="762001" y="202441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/>
        </p:nvSpPr>
        <p:spPr>
          <a:xfrm>
            <a:off x="11532359" y="5977719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/>
          <p:cNvSpPr/>
          <p:nvPr/>
        </p:nvSpPr>
        <p:spPr>
          <a:xfrm>
            <a:off x="6065845" y="1890215"/>
            <a:ext cx="268405" cy="2820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Nuvola 31"/>
          <p:cNvSpPr/>
          <p:nvPr/>
        </p:nvSpPr>
        <p:spPr>
          <a:xfrm>
            <a:off x="8516204" y="1146413"/>
            <a:ext cx="2402006" cy="163773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Nuvola 32"/>
          <p:cNvSpPr/>
          <p:nvPr/>
        </p:nvSpPr>
        <p:spPr>
          <a:xfrm>
            <a:off x="7328263" y="3193576"/>
            <a:ext cx="586853" cy="464023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Nuvola 33"/>
          <p:cNvSpPr/>
          <p:nvPr/>
        </p:nvSpPr>
        <p:spPr>
          <a:xfrm>
            <a:off x="7960609" y="2524837"/>
            <a:ext cx="868908" cy="643719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Sole 34"/>
          <p:cNvSpPr/>
          <p:nvPr/>
        </p:nvSpPr>
        <p:spPr>
          <a:xfrm>
            <a:off x="9102472" y="1514901"/>
            <a:ext cx="1160060" cy="887105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/>
          <p:cNvSpPr/>
          <p:nvPr/>
        </p:nvSpPr>
        <p:spPr>
          <a:xfrm>
            <a:off x="9962281" y="3166280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/>
          <p:cNvSpPr/>
          <p:nvPr/>
        </p:nvSpPr>
        <p:spPr>
          <a:xfrm>
            <a:off x="10442813" y="6171064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/>
          <p:cNvSpPr/>
          <p:nvPr/>
        </p:nvSpPr>
        <p:spPr>
          <a:xfrm>
            <a:off x="9994710" y="4685731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/>
          <p:cNvSpPr/>
          <p:nvPr/>
        </p:nvSpPr>
        <p:spPr>
          <a:xfrm>
            <a:off x="11714328" y="4085229"/>
            <a:ext cx="313899" cy="3138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circolare in su 40">
            <a:hlinkClick r:id="rId2" action="ppaction://hlinksldjump"/>
            <a:extLst>
              <a:ext uri="{FF2B5EF4-FFF2-40B4-BE49-F238E27FC236}">
                <a16:creationId xmlns:a16="http://schemas.microsoft.com/office/drawing/2014/main" xmlns="" id="{51A193BB-7F3E-4CEB-B95A-EDD774D8CDE0}"/>
              </a:ext>
            </a:extLst>
          </p:cNvPr>
          <p:cNvSpPr/>
          <p:nvPr/>
        </p:nvSpPr>
        <p:spPr>
          <a:xfrm>
            <a:off x="11114122" y="6304482"/>
            <a:ext cx="914105" cy="376786"/>
          </a:xfrm>
          <a:prstGeom prst="curvedUp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7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6" grpId="0" animBg="1"/>
      <p:bldP spid="37" grpId="0" animBg="1"/>
      <p:bldP spid="38" grpId="0" animBg="1"/>
      <p:bldP spid="40" grpId="0" animBg="1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xmlns="" id="{1372459D-0E6B-40B5-A157-0FCF3761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33" y="238246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sz="9600" dirty="0" smtClean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GEOGRAFIA</a:t>
            </a:r>
            <a:endParaRPr lang="it-IT" sz="9600" dirty="0">
              <a:solidFill>
                <a:srgbClr val="0000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8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CADFF2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BCCA1FF-FCE0-4CB1-88D7-4F55B2A0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0000CC"/>
                </a:solidFill>
                <a:latin typeface="Goudy Stout" panose="0202090407030B020401" pitchFamily="18" charset="0"/>
              </a:rPr>
              <a:t>M</a:t>
            </a:r>
            <a:r>
              <a:rPr lang="it-IT" sz="4000" b="1" dirty="0">
                <a:solidFill>
                  <a:srgbClr val="0000CC"/>
                </a:solidFill>
                <a:latin typeface="Goudy Stout" panose="0202090407030B020401" pitchFamily="18" charset="0"/>
              </a:rPr>
              <a:t>E</a:t>
            </a:r>
            <a:r>
              <a:rPr lang="it-IT" sz="3600" b="1" dirty="0">
                <a:solidFill>
                  <a:srgbClr val="0000CC"/>
                </a:solidFill>
                <a:latin typeface="Goudy Stout" panose="0202090407030B020401" pitchFamily="18" charset="0"/>
              </a:rPr>
              <a:t>T</a:t>
            </a:r>
            <a:r>
              <a:rPr lang="it-IT" sz="3200" b="1" dirty="0">
                <a:solidFill>
                  <a:srgbClr val="0000CC"/>
                </a:solidFill>
                <a:latin typeface="Goudy Stout" panose="0202090407030B020401" pitchFamily="18" charset="0"/>
              </a:rPr>
              <a:t>A</a:t>
            </a:r>
            <a:r>
              <a:rPr lang="it-IT" sz="2800" b="1" dirty="0">
                <a:solidFill>
                  <a:srgbClr val="0000CC"/>
                </a:solidFill>
                <a:latin typeface="Goudy Stout" panose="0202090407030B020401" pitchFamily="18" charset="0"/>
              </a:rPr>
              <a:t>M</a:t>
            </a:r>
            <a:r>
              <a:rPr lang="it-IT" sz="2400" b="1" dirty="0">
                <a:solidFill>
                  <a:srgbClr val="0000CC"/>
                </a:solidFill>
                <a:latin typeface="Goudy Stout" panose="0202090407030B020401" pitchFamily="18" charset="0"/>
              </a:rPr>
              <a:t>O</a:t>
            </a:r>
            <a:r>
              <a:rPr lang="it-IT" sz="2000" b="1" dirty="0">
                <a:solidFill>
                  <a:srgbClr val="0000CC"/>
                </a:solidFill>
                <a:latin typeface="Goudy Stout" panose="0202090407030B020401" pitchFamily="18" charset="0"/>
              </a:rPr>
              <a:t>R</a:t>
            </a:r>
            <a:r>
              <a:rPr lang="it-IT" sz="1800" b="1" dirty="0">
                <a:solidFill>
                  <a:srgbClr val="0000CC"/>
                </a:solidFill>
                <a:latin typeface="Goudy Stout" panose="0202090407030B020401" pitchFamily="18" charset="0"/>
              </a:rPr>
              <a:t>F</a:t>
            </a:r>
            <a:r>
              <a:rPr lang="it-IT" sz="1600" b="1" dirty="0">
                <a:solidFill>
                  <a:srgbClr val="0000CC"/>
                </a:solidFill>
                <a:latin typeface="Goudy Stout" panose="0202090407030B020401" pitchFamily="18" charset="0"/>
              </a:rPr>
              <a:t>O</a:t>
            </a:r>
            <a:r>
              <a:rPr lang="it-IT" sz="1400" b="1" dirty="0">
                <a:solidFill>
                  <a:srgbClr val="0000CC"/>
                </a:solidFill>
                <a:latin typeface="Goudy Stout" panose="0202090407030B020401" pitchFamily="18" charset="0"/>
              </a:rPr>
              <a:t>S</a:t>
            </a:r>
            <a:r>
              <a:rPr lang="it-IT" sz="1200" b="1" dirty="0">
                <a:solidFill>
                  <a:srgbClr val="0000CC"/>
                </a:solidFill>
                <a:latin typeface="Goudy Stout" panose="0202090407030B020401" pitchFamily="18" charset="0"/>
              </a:rPr>
              <a:t>I</a:t>
            </a:r>
            <a:endParaRPr lang="it-IT" b="1" dirty="0">
              <a:solidFill>
                <a:srgbClr val="0000CC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04F1660-39E8-4D11-BD98-ECFF9EC8F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67539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latin typeface="Copperplate Gothic Bold" panose="020E0705020206020404" pitchFamily="34" charset="0"/>
              </a:rPr>
              <a:t>In estate al polo nord la metà del ghiaccio si scioglie e ritorna alle sue dimensioni durante l’inverno.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xmlns="" id="{E0AEA813-B32B-482A-BFF7-D34DC10F409B}"/>
              </a:ext>
            </a:extLst>
          </p:cNvPr>
          <p:cNvSpPr txBox="1">
            <a:spLocks/>
          </p:cNvSpPr>
          <p:nvPr/>
        </p:nvSpPr>
        <p:spPr>
          <a:xfrm>
            <a:off x="7686261" y="1829076"/>
            <a:ext cx="36675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latin typeface="Copperplate Gothic Bold" panose="020E0705020206020404" pitchFamily="34" charset="0"/>
              </a:rPr>
              <a:t>Al polo sud i ghiacciai mantengono la stessa forma per tutto l’anno.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1FB828E3-F1C1-41FD-8E37-FB443F56D478}"/>
              </a:ext>
            </a:extLst>
          </p:cNvPr>
          <p:cNvSpPr txBox="1"/>
          <p:nvPr/>
        </p:nvSpPr>
        <p:spPr>
          <a:xfrm>
            <a:off x="980660" y="1490633"/>
            <a:ext cx="3525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Goudy Stout" panose="0202090407030B020401" pitchFamily="18" charset="0"/>
              </a:rPr>
              <a:t>POLO NORD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87734F98-35B0-40E2-A650-7B8E20D56F3D}"/>
              </a:ext>
            </a:extLst>
          </p:cNvPr>
          <p:cNvSpPr txBox="1"/>
          <p:nvPr/>
        </p:nvSpPr>
        <p:spPr>
          <a:xfrm>
            <a:off x="7656444" y="1490633"/>
            <a:ext cx="3525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Goudy Stout" panose="0202090407030B020401" pitchFamily="18" charset="0"/>
              </a:rPr>
              <a:t>POLO SUD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D6913107-62B4-4BA0-8953-C021F7CB4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342" y="4049101"/>
            <a:ext cx="2619375" cy="1743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F39B9975-48A5-4472-BB45-99717C0CE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6051" y="4433888"/>
            <a:ext cx="2619375" cy="1743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11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F4EDF71-FB97-429D-BB3A-7EE30D0E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474"/>
            <a:ext cx="9696914" cy="888951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>
                <a:solidFill>
                  <a:schemeClr val="accent4">
                    <a:lumMod val="50000"/>
                  </a:schemeClr>
                </a:solidFill>
                <a:latin typeface="Broadway" panose="04040905080B02020502" pitchFamily="82" charset="0"/>
              </a:rPr>
              <a:t>SOLSTIZIO D’ESTATE</a:t>
            </a:r>
          </a:p>
        </p:txBody>
      </p:sp>
      <p:sp>
        <p:nvSpPr>
          <p:cNvPr id="25" name="Segnaposto testo 24">
            <a:extLst>
              <a:ext uri="{FF2B5EF4-FFF2-40B4-BE49-F238E27FC236}">
                <a16:creationId xmlns:a16="http://schemas.microsoft.com/office/drawing/2014/main" xmlns="" id="{9ECE10B8-CAF5-4FF0-9754-C895C81D7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22682" y="1866499"/>
            <a:ext cx="3850118" cy="1201437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accent4">
                    <a:lumMod val="50000"/>
                  </a:schemeClr>
                </a:solidFill>
                <a:latin typeface="Broadway" panose="04040905080B02020502" pitchFamily="82" charset="0"/>
              </a:rPr>
              <a:t>IL 21 GIUGNO INIZIA L’ESTATE</a:t>
            </a:r>
          </a:p>
        </p:txBody>
      </p:sp>
      <p:sp>
        <p:nvSpPr>
          <p:cNvPr id="22" name="Sole 21">
            <a:extLst>
              <a:ext uri="{FF2B5EF4-FFF2-40B4-BE49-F238E27FC236}">
                <a16:creationId xmlns:a16="http://schemas.microsoft.com/office/drawing/2014/main" xmlns="" id="{584B2932-2C59-40E1-82CA-A9AAB19F5868}"/>
              </a:ext>
            </a:extLst>
          </p:cNvPr>
          <p:cNvSpPr/>
          <p:nvPr/>
        </p:nvSpPr>
        <p:spPr>
          <a:xfrm>
            <a:off x="9577887" y="2782268"/>
            <a:ext cx="2244115" cy="1904032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xmlns="" id="{09623042-A075-4E37-A369-557F3486F0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62" b="12962"/>
          <a:stretch>
            <a:fillRect/>
          </a:stretch>
        </p:blipFill>
        <p:spPr>
          <a:xfrm>
            <a:off x="276799" y="1177785"/>
            <a:ext cx="6172200" cy="4873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xmlns="" id="{18F1F39E-15D8-4B11-BDE2-B4DF3C359B7F}"/>
              </a:ext>
            </a:extLst>
          </p:cNvPr>
          <p:cNvCxnSpPr>
            <a:cxnSpLocks/>
          </p:cNvCxnSpPr>
          <p:nvPr/>
        </p:nvCxnSpPr>
        <p:spPr>
          <a:xfrm flipH="1" flipV="1">
            <a:off x="5478087" y="3582785"/>
            <a:ext cx="3951663" cy="6568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583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xmlns="" id="{5632C5C0-15A7-4D51-8663-8AEB11F90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00CC"/>
                </a:solidFill>
                <a:latin typeface="Goudy Stout" panose="0202090407030B020401" pitchFamily="18" charset="0"/>
              </a:rPr>
              <a:t>FREDDO E GELO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DF261D74-2768-4D3C-9BD8-32060EDB9F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latin typeface="Copperplate Gothic Bold" panose="020E0705020206020404" pitchFamily="34" charset="0"/>
              </a:rPr>
              <a:t>La temperatura media nell’arco dell’anno è        -34°.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xmlns="" id="{CF5AE3B9-8035-482C-82EE-8E273C3655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latin typeface="Copperplate Gothic Bold" panose="020E0705020206020404" pitchFamily="34" charset="0"/>
              </a:rPr>
              <a:t>La temperatura media nell’arco dell’anno è      -49°.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5B9F823-C935-4F55-A4DD-BBD401185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7225" y="3720479"/>
            <a:ext cx="2771775" cy="164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C1BFE5D-4AE7-46D2-8317-EEEB9CABB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7750" y="3547269"/>
            <a:ext cx="2867025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9133D0C7-21A9-4895-A91F-42F629CE6EED}"/>
              </a:ext>
            </a:extLst>
          </p:cNvPr>
          <p:cNvSpPr txBox="1"/>
          <p:nvPr/>
        </p:nvSpPr>
        <p:spPr>
          <a:xfrm>
            <a:off x="1340610" y="2104965"/>
            <a:ext cx="3525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Goudy Stout" panose="0202090407030B020401" pitchFamily="18" charset="0"/>
              </a:rPr>
              <a:t>POLO NORD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xmlns="" id="{218AD4E7-6B1F-4494-AE61-9409E2700C5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2128049"/>
            <a:ext cx="518318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Goudy Stout" panose="0202090407030B020401" pitchFamily="18" charset="0"/>
              </a:rPr>
              <a:t>POLO sud</a:t>
            </a:r>
          </a:p>
        </p:txBody>
      </p:sp>
    </p:spTree>
    <p:extLst>
      <p:ext uri="{BB962C8B-B14F-4D97-AF65-F5344CB8AC3E}">
        <p14:creationId xmlns:p14="http://schemas.microsoft.com/office/powerpoint/2010/main" xmlns="" val="374102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8" grpId="0" build="p"/>
      <p:bldP spid="11" grpId="0"/>
      <p:bldP spid="1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xmlns="" id="{DFED5CC0-FC15-4CCC-86A3-68D55981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00CC"/>
                </a:solidFill>
                <a:latin typeface="Goudy Stout" panose="0202090407030B020401" pitchFamily="18" charset="0"/>
              </a:rPr>
              <a:t>ORSI POLARI E PINGUINI 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DD6AA068-03C1-4622-9B0C-6EF11886D5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latin typeface="Copperplate Gothic Bold" panose="020E0705020206020404" pitchFamily="34" charset="0"/>
              </a:rPr>
              <a:t>Al polo nord gli orsi girano liberamente; dove girano i predatori più grandi.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xmlns="" id="{630706C4-8ADC-4EB1-87F8-04A0A0442E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latin typeface="Copperplate Gothic Bold" panose="020E0705020206020404" pitchFamily="34" charset="0"/>
              </a:rPr>
              <a:t>I pinguini vivono solo al polo sud, perché non hanno predatori naturali.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6E339487-19F3-41FF-985D-340A5FD7D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8792" y="4104690"/>
            <a:ext cx="2466975" cy="1847850"/>
          </a:xfrm>
          <a:prstGeom prst="roundRect">
            <a:avLst>
              <a:gd name="adj" fmla="val 246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5827CE34-AA4D-49FA-9B78-0C44633E3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9805" y="3701843"/>
            <a:ext cx="2562225" cy="17907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5BB1FDC8-CA82-48FB-8C81-5050C989D059}"/>
              </a:ext>
            </a:extLst>
          </p:cNvPr>
          <p:cNvSpPr txBox="1"/>
          <p:nvPr/>
        </p:nvSpPr>
        <p:spPr>
          <a:xfrm>
            <a:off x="1020867" y="2104965"/>
            <a:ext cx="3525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Goudy Stout" panose="0202090407030B020401" pitchFamily="18" charset="0"/>
              </a:rPr>
              <a:t>POLO NORD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xmlns="" id="{AF4953D5-81AC-4BDE-982B-ACA809EB446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2128049"/>
            <a:ext cx="518318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Goudy Stout" panose="0202090407030B020401" pitchFamily="18" charset="0"/>
              </a:rPr>
              <a:t>POLO sud</a:t>
            </a:r>
          </a:p>
        </p:txBody>
      </p:sp>
    </p:spTree>
    <p:extLst>
      <p:ext uri="{BB962C8B-B14F-4D97-AF65-F5344CB8AC3E}">
        <p14:creationId xmlns:p14="http://schemas.microsoft.com/office/powerpoint/2010/main" xmlns="" val="37542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8" grpId="0" build="p"/>
      <p:bldP spid="11" grpId="0"/>
      <p:bldP spid="1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xmlns="" id="{DB299CA0-ACC4-4F8F-B9CB-7DAE45F5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0000CC"/>
                </a:solidFill>
                <a:latin typeface="Goudy Stout" panose="0202090407030B020401" pitchFamily="18" charset="0"/>
              </a:rPr>
              <a:t>CONTINENTE </a:t>
            </a:r>
            <a:br>
              <a:rPr lang="it-IT" dirty="0">
                <a:solidFill>
                  <a:srgbClr val="0000CC"/>
                </a:solidFill>
                <a:latin typeface="Goudy Stout" panose="0202090407030B020401" pitchFamily="18" charset="0"/>
              </a:rPr>
            </a:br>
            <a:r>
              <a:rPr lang="it-IT" dirty="0">
                <a:solidFill>
                  <a:srgbClr val="0000CC"/>
                </a:solidFill>
                <a:latin typeface="Goudy Stout" panose="0202090407030B020401" pitchFamily="18" charset="0"/>
              </a:rPr>
              <a:t>VS </a:t>
            </a:r>
            <a:br>
              <a:rPr lang="it-IT" dirty="0">
                <a:solidFill>
                  <a:srgbClr val="0000CC"/>
                </a:solidFill>
                <a:latin typeface="Goudy Stout" panose="0202090407030B020401" pitchFamily="18" charset="0"/>
              </a:rPr>
            </a:br>
            <a:r>
              <a:rPr lang="it-IT" dirty="0">
                <a:solidFill>
                  <a:srgbClr val="0000CC"/>
                </a:solidFill>
                <a:latin typeface="Goudy Stout" panose="0202090407030B020401" pitchFamily="18" charset="0"/>
              </a:rPr>
              <a:t>OCEANO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xmlns="" id="{0B299B43-EDDA-4DFA-8A14-E099AAF859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latin typeface="Copperplate Gothic Bold" panose="020E0705020206020404" pitchFamily="34" charset="0"/>
              </a:rPr>
              <a:t>E’ un oceano ghiacciato.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xmlns="" id="{515E1D64-734C-42F2-849F-5002B4FD8C5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latin typeface="Copperplate Gothic Bold" panose="020E0705020206020404" pitchFamily="34" charset="0"/>
              </a:rPr>
              <a:t>E’ un vero e proprio continente, con pezzi di rocce e terra.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430F5C4F-0410-4533-A208-40B2CB685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8545" y="3640932"/>
            <a:ext cx="3142216" cy="202723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02AF1ECF-D38A-44E8-932A-3BF81DCC8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5440" y="3721443"/>
            <a:ext cx="2418283" cy="147456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2F7080F5-C4A9-4AC2-8877-987622947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5030" y="5045992"/>
            <a:ext cx="2638425" cy="173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xmlns="" id="{E05F93CA-A956-4C7D-B48B-4A8970D24F32}"/>
              </a:ext>
            </a:extLst>
          </p:cNvPr>
          <p:cNvCxnSpPr>
            <a:cxnSpLocks/>
          </p:cNvCxnSpPr>
          <p:nvPr/>
        </p:nvCxnSpPr>
        <p:spPr>
          <a:xfrm>
            <a:off x="8653723" y="4211441"/>
            <a:ext cx="101883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xmlns="" id="{D923CF05-C36B-40CE-A05A-F5010DBD9A2D}"/>
              </a:ext>
            </a:extLst>
          </p:cNvPr>
          <p:cNvCxnSpPr>
            <a:cxnSpLocks/>
          </p:cNvCxnSpPr>
          <p:nvPr/>
        </p:nvCxnSpPr>
        <p:spPr>
          <a:xfrm>
            <a:off x="9694242" y="4211441"/>
            <a:ext cx="0" cy="740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egnaposto testo 11">
            <a:extLst>
              <a:ext uri="{FF2B5EF4-FFF2-40B4-BE49-F238E27FC236}">
                <a16:creationId xmlns:a16="http://schemas.microsoft.com/office/drawing/2014/main" xmlns="" id="{7E84D388-E7FA-4261-B40E-BFC16445BC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0089" y="2128048"/>
            <a:ext cx="515778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Goudy Stout" panose="0202090407030B020401" pitchFamily="18" charset="0"/>
              </a:rPr>
              <a:t>POLO NORD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xmlns="" id="{16645FD3-C09B-47E9-AD4F-4B249A7B641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72200" y="2128049"/>
            <a:ext cx="518318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Goudy Stout" panose="0202090407030B020401" pitchFamily="18" charset="0"/>
              </a:rPr>
              <a:t>POLO </a:t>
            </a:r>
            <a:r>
              <a:rPr lang="it-IT" sz="2000" b="1" dirty="0" err="1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Goudy Stout" panose="0202090407030B020401" pitchFamily="18" charset="0"/>
              </a:rPr>
              <a:t>suD</a:t>
            </a:r>
            <a:endParaRPr lang="it-IT" sz="2000" b="1" dirty="0">
              <a:ln>
                <a:solidFill>
                  <a:schemeClr val="tx1"/>
                </a:solidFill>
              </a:ln>
              <a:solidFill>
                <a:schemeClr val="accent5"/>
              </a:solidFill>
              <a:latin typeface="Goudy Stout" panose="0202090407030B020401" pitchFamily="18" charset="0"/>
            </a:endParaRPr>
          </a:p>
        </p:txBody>
      </p:sp>
      <p:sp>
        <p:nvSpPr>
          <p:cNvPr id="15" name="Freccia circolare in su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598E318-CF31-44B7-A3E2-DAD636454E2D}"/>
              </a:ext>
            </a:extLst>
          </p:cNvPr>
          <p:cNvSpPr/>
          <p:nvPr/>
        </p:nvSpPr>
        <p:spPr>
          <a:xfrm>
            <a:off x="11144339" y="6209925"/>
            <a:ext cx="914105" cy="376786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49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10" grpId="0" build="p"/>
      <p:bldP spid="12" grpId="0" build="p"/>
      <p:bldP spid="13" grpId="0" build="p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rgbClr val="FFB9D9"/>
            </a:gs>
            <a:gs pos="0">
              <a:schemeClr val="accent1">
                <a:lumMod val="5000"/>
                <a:lumOff val="95000"/>
              </a:schemeClr>
            </a:gs>
            <a:gs pos="49000">
              <a:srgbClr val="FFFF00"/>
            </a:gs>
            <a:gs pos="74000">
              <a:srgbClr val="0E8825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xmlns="" id="{AA39DD15-F00B-475A-900B-DF3D8353D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043488"/>
          </a:xfrm>
          <a:noFill/>
        </p:spPr>
        <p:txBody>
          <a:bodyPr>
            <a:normAutofit/>
          </a:bodyPr>
          <a:lstStyle/>
          <a:p>
            <a:r>
              <a:rPr lang="it-IT" sz="34400" dirty="0">
                <a:ln cap="sq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Gill Sans Nova Ultra Bold" panose="020B0B02020104020203" pitchFamily="34" charset="0"/>
              </a:rPr>
              <a:t>F</a:t>
            </a:r>
            <a:r>
              <a:rPr lang="it-IT" sz="34400" dirty="0">
                <a:ln cap="sq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Gill Sans Nova Ultra Bold" panose="020B0B02020104020203" pitchFamily="34" charset="0"/>
              </a:rPr>
              <a:t>I</a:t>
            </a:r>
            <a:r>
              <a:rPr lang="it-IT" sz="34400" dirty="0">
                <a:ln cap="sq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Gill Sans Nova Ultra Bold" panose="020B0B02020104020203" pitchFamily="34" charset="0"/>
              </a:rPr>
              <a:t>N</a:t>
            </a:r>
            <a:r>
              <a:rPr lang="it-IT" sz="34400" dirty="0">
                <a:ln cap="sq" cmpd="sng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Gill Sans Nova Ultra Bold" panose="020B0B02020104020203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xmlns="" val="291197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95DC39E-29FC-4270-8F2A-D9150BEF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F3F5AA86-B3CE-4FC2-8315-05F80EA02F2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5A0B43F-91BD-4BD3-93B7-4BDA335A1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D7D60D4-6A3E-4FC2-B352-A983FC8D51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6095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96B4EC18-D3CF-44BB-A664-D5D24669FB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2"/>
            <a:ext cx="6096528" cy="6857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21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F4EDF71-FB97-429D-BB3A-7EE30D0E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474"/>
            <a:ext cx="9696914" cy="888951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SOLSTIZIO D’INVERNO</a:t>
            </a:r>
          </a:p>
        </p:txBody>
      </p:sp>
      <p:pic>
        <p:nvPicPr>
          <p:cNvPr id="17" name="Segnaposto contenuto 16">
            <a:extLst>
              <a:ext uri="{FF2B5EF4-FFF2-40B4-BE49-F238E27FC236}">
                <a16:creationId xmlns:a16="http://schemas.microsoft.com/office/drawing/2014/main" xmlns="" id="{EC484175-F80B-4EAC-8C16-4EC2D1DC8D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29" b="9329"/>
          <a:stretch>
            <a:fillRect/>
          </a:stretch>
        </p:blipFill>
        <p:spPr>
          <a:xfrm>
            <a:off x="6403257" y="1377286"/>
            <a:ext cx="5619930" cy="52556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Segnaposto testo 24">
            <a:extLst>
              <a:ext uri="{FF2B5EF4-FFF2-40B4-BE49-F238E27FC236}">
                <a16:creationId xmlns:a16="http://schemas.microsoft.com/office/drawing/2014/main" xmlns="" id="{9ECE10B8-CAF5-4FF0-9754-C895C81D7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2650" y="1502132"/>
            <a:ext cx="4078895" cy="1235381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IL 22 DICEMBRE INIZIA L’INVERNO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xmlns="" id="{28D37004-33B1-4256-8417-10DA5B07CE6C}"/>
              </a:ext>
            </a:extLst>
          </p:cNvPr>
          <p:cNvCxnSpPr>
            <a:cxnSpLocks/>
          </p:cNvCxnSpPr>
          <p:nvPr/>
        </p:nvCxnSpPr>
        <p:spPr>
          <a:xfrm>
            <a:off x="3238500" y="4076700"/>
            <a:ext cx="4527292" cy="3528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Sole 21">
            <a:extLst>
              <a:ext uri="{FF2B5EF4-FFF2-40B4-BE49-F238E27FC236}">
                <a16:creationId xmlns:a16="http://schemas.microsoft.com/office/drawing/2014/main" xmlns="" id="{584B2932-2C59-40E1-82CA-A9AAB19F5868}"/>
              </a:ext>
            </a:extLst>
          </p:cNvPr>
          <p:cNvSpPr/>
          <p:nvPr/>
        </p:nvSpPr>
        <p:spPr>
          <a:xfrm>
            <a:off x="323850" y="3053686"/>
            <a:ext cx="2244115" cy="1904032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87682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F79325F-C09E-4C43-90E9-C80FD4773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28DFAB04-B45C-43EE-8C0C-12CAF98C5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55537"/>
          </a:xfrm>
          <a:prstGeom prst="rect">
            <a:avLst/>
          </a:prstGeom>
          <a:solidFill>
            <a:schemeClr val="accent1">
              <a:alpha val="9000"/>
            </a:schemeClr>
          </a:solidFill>
        </p:spPr>
      </p:pic>
      <p:sp>
        <p:nvSpPr>
          <p:cNvPr id="5" name="Rettangolo ad angolo ripiegato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EAC5FD2F-4C97-4229-9746-84545709C67D}"/>
              </a:ext>
            </a:extLst>
          </p:cNvPr>
          <p:cNvSpPr/>
          <p:nvPr/>
        </p:nvSpPr>
        <p:spPr>
          <a:xfrm>
            <a:off x="0" y="0"/>
            <a:ext cx="1166191" cy="1325563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rgbClr val="FFB9D9"/>
              </a:gs>
              <a:gs pos="83000">
                <a:srgbClr val="FF3399"/>
              </a:gs>
              <a:gs pos="100000">
                <a:srgbClr val="DB07BD"/>
              </a:gs>
            </a:gsLst>
            <a:lin ang="5400000" scaled="1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MUSICA</a:t>
            </a:r>
          </a:p>
        </p:txBody>
      </p:sp>
      <p:sp>
        <p:nvSpPr>
          <p:cNvPr id="7" name="Rettangolo ad angolo ripiegato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CEE3D7-3A3A-491E-A8A1-7CA6FC23F5E2}"/>
              </a:ext>
            </a:extLst>
          </p:cNvPr>
          <p:cNvSpPr/>
          <p:nvPr/>
        </p:nvSpPr>
        <p:spPr>
          <a:xfrm>
            <a:off x="11025809" y="5629973"/>
            <a:ext cx="1166191" cy="1325563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  <a:gs pos="98000">
                <a:schemeClr val="accent1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GEOGRAFIA</a:t>
            </a:r>
          </a:p>
        </p:txBody>
      </p:sp>
      <p:sp>
        <p:nvSpPr>
          <p:cNvPr id="8" name="Rettangolo ad angolo ripiegato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A098C71-48A2-4F7C-B8C1-471E419859AE}"/>
              </a:ext>
            </a:extLst>
          </p:cNvPr>
          <p:cNvSpPr/>
          <p:nvPr/>
        </p:nvSpPr>
        <p:spPr>
          <a:xfrm>
            <a:off x="6095999" y="3517178"/>
            <a:ext cx="1166191" cy="1325563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  <a:gs pos="98000">
                <a:schemeClr val="accent1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/>
              <a:t>LETTERATURA</a:t>
            </a:r>
          </a:p>
        </p:txBody>
      </p:sp>
      <p:sp>
        <p:nvSpPr>
          <p:cNvPr id="10" name="Rettangolo ad angolo ripiegato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8EE95CC4-3352-4292-BC42-04E9D5DF0264}"/>
              </a:ext>
            </a:extLst>
          </p:cNvPr>
          <p:cNvSpPr/>
          <p:nvPr/>
        </p:nvSpPr>
        <p:spPr>
          <a:xfrm>
            <a:off x="6095999" y="0"/>
            <a:ext cx="1166191" cy="1325563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rgbClr val="CADFF2"/>
              </a:gs>
              <a:gs pos="83000">
                <a:schemeClr val="accent5">
                  <a:lumMod val="40000"/>
                  <a:lumOff val="60000"/>
                </a:schemeClr>
              </a:gs>
              <a:gs pos="98000">
                <a:schemeClr val="accent5"/>
              </a:gs>
            </a:gsLst>
            <a:lin ang="5400000" scaled="1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TECNOLOGIA</a:t>
            </a:r>
          </a:p>
        </p:txBody>
      </p:sp>
      <p:sp>
        <p:nvSpPr>
          <p:cNvPr id="11" name="Rettangolo ad angolo ripiegato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78556673-BB07-4792-8E01-403D3C524141}"/>
              </a:ext>
            </a:extLst>
          </p:cNvPr>
          <p:cNvSpPr/>
          <p:nvPr/>
        </p:nvSpPr>
        <p:spPr>
          <a:xfrm>
            <a:off x="-1" y="3479980"/>
            <a:ext cx="1166191" cy="1325563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rgbClr val="FFFF00"/>
              </a:gs>
              <a:gs pos="83000">
                <a:srgbClr val="FFC000"/>
              </a:gs>
              <a:gs pos="98000">
                <a:schemeClr val="accent2">
                  <a:lumMod val="75000"/>
                </a:schemeClr>
              </a:gs>
            </a:gsLst>
            <a:lin ang="5400000" scaled="1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INGLESE</a:t>
            </a:r>
          </a:p>
        </p:txBody>
      </p:sp>
      <p:sp>
        <p:nvSpPr>
          <p:cNvPr id="12" name="Rettangolo ad angolo ripiegato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C4D80736-0B23-4303-942D-2804C29D81C3}"/>
              </a:ext>
            </a:extLst>
          </p:cNvPr>
          <p:cNvSpPr/>
          <p:nvPr/>
        </p:nvSpPr>
        <p:spPr>
          <a:xfrm>
            <a:off x="4929808" y="5656822"/>
            <a:ext cx="1166191" cy="1325563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rgbClr val="FFFF00"/>
              </a:gs>
              <a:gs pos="83000">
                <a:srgbClr val="FFC000"/>
              </a:gs>
              <a:gs pos="98000">
                <a:schemeClr val="accent2">
                  <a:lumMod val="75000"/>
                </a:schemeClr>
              </a:gs>
            </a:gsLst>
            <a:lin ang="5400000" scaled="1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ARTE</a:t>
            </a:r>
          </a:p>
        </p:txBody>
      </p:sp>
      <p:sp>
        <p:nvSpPr>
          <p:cNvPr id="13" name="Rettangolo ad angolo ripiegato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A8B3CECE-8C74-44C4-AE06-764FB07CF361}"/>
              </a:ext>
            </a:extLst>
          </p:cNvPr>
          <p:cNvSpPr/>
          <p:nvPr/>
        </p:nvSpPr>
        <p:spPr>
          <a:xfrm>
            <a:off x="4929808" y="2152203"/>
            <a:ext cx="1166191" cy="1325563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rgbClr val="FFB9D9"/>
              </a:gs>
              <a:gs pos="83000">
                <a:srgbClr val="FF3399"/>
              </a:gs>
              <a:gs pos="100000">
                <a:srgbClr val="DB07BD"/>
              </a:gs>
            </a:gsLst>
            <a:lin ang="5400000" scaled="1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GINNASTICA</a:t>
            </a:r>
          </a:p>
        </p:txBody>
      </p:sp>
      <p:sp>
        <p:nvSpPr>
          <p:cNvPr id="14" name="Rettangolo ad angolo ripiegato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CC96847-7C72-4D54-A1DE-B199FD54C4EC}"/>
              </a:ext>
            </a:extLst>
          </p:cNvPr>
          <p:cNvSpPr/>
          <p:nvPr/>
        </p:nvSpPr>
        <p:spPr>
          <a:xfrm>
            <a:off x="11025809" y="2157543"/>
            <a:ext cx="1166191" cy="1325563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rgbClr val="CADFF2"/>
              </a:gs>
              <a:gs pos="83000">
                <a:schemeClr val="accent5">
                  <a:lumMod val="40000"/>
                  <a:lumOff val="60000"/>
                </a:schemeClr>
              </a:gs>
              <a:gs pos="98000">
                <a:schemeClr val="accent5"/>
              </a:gs>
            </a:gsLst>
            <a:lin ang="5400000" scaled="1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EBRAISMO</a:t>
            </a:r>
          </a:p>
        </p:txBody>
      </p:sp>
    </p:spTree>
    <p:extLst>
      <p:ext uri="{BB962C8B-B14F-4D97-AF65-F5344CB8AC3E}">
        <p14:creationId xmlns:p14="http://schemas.microsoft.com/office/powerpoint/2010/main" xmlns="" val="395389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2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43E04939-7D5A-4E50-845C-29DA47DC2F63}"/>
              </a:ext>
            </a:extLst>
          </p:cNvPr>
          <p:cNvSpPr/>
          <p:nvPr/>
        </p:nvSpPr>
        <p:spPr>
          <a:xfrm>
            <a:off x="2911625" y="2412501"/>
            <a:ext cx="35397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8000" b="1" cap="none" spc="0" dirty="0">
                <a:ln/>
                <a:solidFill>
                  <a:srgbClr val="DB07BD"/>
                </a:solidFill>
                <a:effectLst/>
                <a:latin typeface="Informal Roman" panose="030604020304060B0204" pitchFamily="66" charset="0"/>
              </a:rPr>
              <a:t>MUSICA</a:t>
            </a:r>
          </a:p>
        </p:txBody>
      </p:sp>
      <p:sp>
        <p:nvSpPr>
          <p:cNvPr id="4" name="Parentesi quadra aperta 3">
            <a:extLst>
              <a:ext uri="{FF2B5EF4-FFF2-40B4-BE49-F238E27FC236}">
                <a16:creationId xmlns:a16="http://schemas.microsoft.com/office/drawing/2014/main" xmlns="" id="{A0EAFD5B-84F7-4A51-B4BF-7F98BA171604}"/>
              </a:ext>
            </a:extLst>
          </p:cNvPr>
          <p:cNvSpPr/>
          <p:nvPr/>
        </p:nvSpPr>
        <p:spPr>
          <a:xfrm rot="5186036">
            <a:off x="3507407" y="4542143"/>
            <a:ext cx="669379" cy="596347"/>
          </a:xfrm>
          <a:prstGeom prst="leftBracket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DB07BD"/>
              </a:solidFill>
            </a:endParaRPr>
          </a:p>
        </p:txBody>
      </p:sp>
      <p:sp>
        <p:nvSpPr>
          <p:cNvPr id="5" name="Parentesi quadra aperta 4">
            <a:extLst>
              <a:ext uri="{FF2B5EF4-FFF2-40B4-BE49-F238E27FC236}">
                <a16:creationId xmlns:a16="http://schemas.microsoft.com/office/drawing/2014/main" xmlns="" id="{2F3266B7-6D07-42B3-9DA0-BF45800E2F8A}"/>
              </a:ext>
            </a:extLst>
          </p:cNvPr>
          <p:cNvSpPr/>
          <p:nvPr/>
        </p:nvSpPr>
        <p:spPr>
          <a:xfrm rot="5186036">
            <a:off x="4793902" y="4284105"/>
            <a:ext cx="669379" cy="596347"/>
          </a:xfrm>
          <a:prstGeom prst="leftBracket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DB07BD"/>
              </a:solidFill>
            </a:endParaRPr>
          </a:p>
        </p:txBody>
      </p:sp>
      <p:sp>
        <p:nvSpPr>
          <p:cNvPr id="6" name="Parentesi quadra aperta 5">
            <a:extLst>
              <a:ext uri="{FF2B5EF4-FFF2-40B4-BE49-F238E27FC236}">
                <a16:creationId xmlns:a16="http://schemas.microsoft.com/office/drawing/2014/main" xmlns="" id="{D262A72A-B983-4A5C-9FC8-2C10E8DE945D}"/>
              </a:ext>
            </a:extLst>
          </p:cNvPr>
          <p:cNvSpPr/>
          <p:nvPr/>
        </p:nvSpPr>
        <p:spPr>
          <a:xfrm rot="5186036">
            <a:off x="5906049" y="4717695"/>
            <a:ext cx="669379" cy="596347"/>
          </a:xfrm>
          <a:prstGeom prst="leftBracket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DB07BD"/>
              </a:solidFill>
            </a:endParaRPr>
          </a:p>
        </p:txBody>
      </p:sp>
      <p:sp>
        <p:nvSpPr>
          <p:cNvPr id="7" name="Parentesi quadra aperta 6">
            <a:extLst>
              <a:ext uri="{FF2B5EF4-FFF2-40B4-BE49-F238E27FC236}">
                <a16:creationId xmlns:a16="http://schemas.microsoft.com/office/drawing/2014/main" xmlns="" id="{2958756F-8E37-4C05-8E3B-8389CC6DD8B6}"/>
              </a:ext>
            </a:extLst>
          </p:cNvPr>
          <p:cNvSpPr/>
          <p:nvPr/>
        </p:nvSpPr>
        <p:spPr>
          <a:xfrm rot="5186036">
            <a:off x="7073588" y="4365106"/>
            <a:ext cx="669379" cy="596347"/>
          </a:xfrm>
          <a:prstGeom prst="leftBracket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DB07BD"/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xmlns="" id="{7B8A68E5-967C-4BC6-9120-5B5C03B74DD2}"/>
              </a:ext>
            </a:extLst>
          </p:cNvPr>
          <p:cNvSpPr/>
          <p:nvPr/>
        </p:nvSpPr>
        <p:spPr>
          <a:xfrm>
            <a:off x="3296246" y="5108802"/>
            <a:ext cx="318052" cy="34787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xmlns="" id="{47ECC0DA-2DAE-4209-A69E-D179AAFB7D02}"/>
              </a:ext>
            </a:extLst>
          </p:cNvPr>
          <p:cNvSpPr/>
          <p:nvPr/>
        </p:nvSpPr>
        <p:spPr>
          <a:xfrm>
            <a:off x="3851957" y="4969824"/>
            <a:ext cx="318052" cy="34787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xmlns="" id="{DE06B08B-4C90-4AF3-A6A3-63ECBD7520C4}"/>
              </a:ext>
            </a:extLst>
          </p:cNvPr>
          <p:cNvSpPr/>
          <p:nvPr/>
        </p:nvSpPr>
        <p:spPr>
          <a:xfrm>
            <a:off x="4651151" y="4666381"/>
            <a:ext cx="318052" cy="34787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xmlns="" id="{B3C88C4D-28DB-4E76-AEC1-95AF7D70BC33}"/>
              </a:ext>
            </a:extLst>
          </p:cNvPr>
          <p:cNvSpPr/>
          <p:nvPr/>
        </p:nvSpPr>
        <p:spPr>
          <a:xfrm>
            <a:off x="5267223" y="4760932"/>
            <a:ext cx="318052" cy="34787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xmlns="" id="{1A8CA2C5-9F6A-4BD1-9300-652A00A4571C}"/>
              </a:ext>
            </a:extLst>
          </p:cNvPr>
          <p:cNvSpPr/>
          <p:nvPr/>
        </p:nvSpPr>
        <p:spPr>
          <a:xfrm>
            <a:off x="5715945" y="5261611"/>
            <a:ext cx="318052" cy="34787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xmlns="" id="{117526F2-5A11-4EF8-A4C2-6A5777CEDEA1}"/>
              </a:ext>
            </a:extLst>
          </p:cNvPr>
          <p:cNvSpPr/>
          <p:nvPr/>
        </p:nvSpPr>
        <p:spPr>
          <a:xfrm>
            <a:off x="6240739" y="5154765"/>
            <a:ext cx="318052" cy="34787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B7D4E4AD-2A25-4352-8AE7-94B3A7BC25FC}"/>
              </a:ext>
            </a:extLst>
          </p:cNvPr>
          <p:cNvSpPr/>
          <p:nvPr/>
        </p:nvSpPr>
        <p:spPr>
          <a:xfrm>
            <a:off x="6871252" y="4860365"/>
            <a:ext cx="318052" cy="34787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xmlns="" id="{6E1C434C-1B5B-462F-A9A9-D97D33DDE2BF}"/>
              </a:ext>
            </a:extLst>
          </p:cNvPr>
          <p:cNvSpPr/>
          <p:nvPr/>
        </p:nvSpPr>
        <p:spPr>
          <a:xfrm>
            <a:off x="7408640" y="4806895"/>
            <a:ext cx="318052" cy="34787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2677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smussato 14">
            <a:extLst>
              <a:ext uri="{FF2B5EF4-FFF2-40B4-BE49-F238E27FC236}">
                <a16:creationId xmlns:a16="http://schemas.microsoft.com/office/drawing/2014/main" xmlns="" id="{048E23A2-B29A-40CB-9BDF-B9A4842D3C7B}"/>
              </a:ext>
            </a:extLst>
          </p:cNvPr>
          <p:cNvSpPr/>
          <p:nvPr/>
        </p:nvSpPr>
        <p:spPr>
          <a:xfrm>
            <a:off x="9470820" y="217114"/>
            <a:ext cx="2385391" cy="2258805"/>
          </a:xfrm>
          <a:prstGeom prst="bevel">
            <a:avLst>
              <a:gd name="adj" fmla="val 654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Segnaposto contenuto 5" descr="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49097" y="403293"/>
            <a:ext cx="2082028" cy="2000250"/>
          </a:xfrm>
          <a:prstGeom prst="rect">
            <a:avLst/>
          </a:prstGeom>
        </p:spPr>
      </p:pic>
      <p:sp>
        <p:nvSpPr>
          <p:cNvPr id="12" name="Stella a 7 punte 11"/>
          <p:cNvSpPr/>
          <p:nvPr/>
        </p:nvSpPr>
        <p:spPr>
          <a:xfrm rot="20579137">
            <a:off x="-207713" y="1203937"/>
            <a:ext cx="3135529" cy="2781096"/>
          </a:xfrm>
          <a:prstGeom prst="star7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Il 4 marzo 1678 nasce un nuovo compositore</a:t>
            </a:r>
          </a:p>
        </p:txBody>
      </p:sp>
      <p:cxnSp>
        <p:nvCxnSpPr>
          <p:cNvPr id="14" name="Connettore 2 13"/>
          <p:cNvCxnSpPr>
            <a:cxnSpLocks/>
          </p:cNvCxnSpPr>
          <p:nvPr/>
        </p:nvCxnSpPr>
        <p:spPr>
          <a:xfrm flipV="1">
            <a:off x="2468671" y="1532167"/>
            <a:ext cx="1386999" cy="45593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Interruzione 17"/>
          <p:cNvSpPr/>
          <p:nvPr/>
        </p:nvSpPr>
        <p:spPr>
          <a:xfrm>
            <a:off x="3044734" y="44060"/>
            <a:ext cx="4224632" cy="1322456"/>
          </a:xfrm>
          <a:prstGeom prst="flowChartTerminator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roadway" panose="04040905080B02020502" pitchFamily="82" charset="0"/>
              </a:rPr>
              <a:t>ANTONIO VIVALDI</a:t>
            </a:r>
          </a:p>
        </p:txBody>
      </p:sp>
      <p:cxnSp>
        <p:nvCxnSpPr>
          <p:cNvPr id="23" name="Connettore 2 22"/>
          <p:cNvCxnSpPr>
            <a:cxnSpLocks/>
          </p:cNvCxnSpPr>
          <p:nvPr/>
        </p:nvCxnSpPr>
        <p:spPr>
          <a:xfrm>
            <a:off x="6043663" y="1412721"/>
            <a:ext cx="1295087" cy="166823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cxnSpLocks/>
          </p:cNvCxnSpPr>
          <p:nvPr/>
        </p:nvCxnSpPr>
        <p:spPr>
          <a:xfrm>
            <a:off x="2662417" y="3127159"/>
            <a:ext cx="1412700" cy="7797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cxnSpLocks/>
          </p:cNvCxnSpPr>
          <p:nvPr/>
        </p:nvCxnSpPr>
        <p:spPr>
          <a:xfrm flipH="1">
            <a:off x="3266088" y="4702602"/>
            <a:ext cx="1863674" cy="71596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Interruzione 31"/>
          <p:cNvSpPr/>
          <p:nvPr/>
        </p:nvSpPr>
        <p:spPr>
          <a:xfrm>
            <a:off x="4020278" y="3855569"/>
            <a:ext cx="2385390" cy="757027"/>
          </a:xfrm>
          <a:prstGeom prst="flowChartTerminator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Prete Rosso</a:t>
            </a:r>
          </a:p>
        </p:txBody>
      </p:sp>
      <p:sp>
        <p:nvSpPr>
          <p:cNvPr id="35" name="Goccia 34"/>
          <p:cNvSpPr/>
          <p:nvPr/>
        </p:nvSpPr>
        <p:spPr>
          <a:xfrm>
            <a:off x="1466921" y="5576045"/>
            <a:ext cx="1696812" cy="1219763"/>
          </a:xfrm>
          <a:prstGeom prst="teardrop">
            <a:avLst>
              <a:gd name="adj" fmla="val 8665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Perche aveva capelli rossi</a:t>
            </a:r>
          </a:p>
        </p:txBody>
      </p:sp>
      <p:sp>
        <p:nvSpPr>
          <p:cNvPr id="40" name="Pergamena 1 39"/>
          <p:cNvSpPr/>
          <p:nvPr/>
        </p:nvSpPr>
        <p:spPr>
          <a:xfrm>
            <a:off x="7427889" y="1259839"/>
            <a:ext cx="1834765" cy="3388231"/>
          </a:xfrm>
          <a:prstGeom prst="verticalScroll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sz="1200" dirty="0"/>
          </a:p>
          <a:p>
            <a:endParaRPr lang="it-IT" sz="1200" dirty="0"/>
          </a:p>
          <a:p>
            <a:endParaRPr lang="it-IT" sz="1400" dirty="0"/>
          </a:p>
          <a:p>
            <a:endParaRPr lang="it-IT" sz="1400" dirty="0"/>
          </a:p>
          <a:p>
            <a:r>
              <a:rPr lang="it-IT" sz="1400" dirty="0"/>
              <a:t>Maestro di violino</a:t>
            </a:r>
          </a:p>
          <a:p>
            <a:pPr algn="ctr"/>
            <a:endParaRPr lang="it-IT" sz="1400" dirty="0"/>
          </a:p>
          <a:p>
            <a:endParaRPr lang="it-IT" sz="1400" dirty="0"/>
          </a:p>
          <a:p>
            <a:endParaRPr lang="it-IT" sz="1400" dirty="0"/>
          </a:p>
          <a:p>
            <a:endParaRPr lang="it-IT" sz="1400" dirty="0"/>
          </a:p>
          <a:p>
            <a:endParaRPr lang="it-IT" sz="1400" dirty="0"/>
          </a:p>
          <a:p>
            <a:r>
              <a:rPr lang="it-IT" sz="1400" dirty="0"/>
              <a:t> e “maestro di concerti e cori”</a:t>
            </a:r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</p:txBody>
      </p:sp>
      <p:pic>
        <p:nvPicPr>
          <p:cNvPr id="41" name="Segnaposto contenuto 36" descr="vvvviiolllinnn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93383" y="2565371"/>
            <a:ext cx="649411" cy="1022143"/>
          </a:xfrm>
          <a:prstGeom prst="rect">
            <a:avLst/>
          </a:prstGeom>
        </p:spPr>
      </p:pic>
      <p:sp>
        <p:nvSpPr>
          <p:cNvPr id="48" name="Freccia curva 47"/>
          <p:cNvSpPr/>
          <p:nvPr/>
        </p:nvSpPr>
        <p:spPr>
          <a:xfrm rot="5400000">
            <a:off x="9138324" y="3014641"/>
            <a:ext cx="2109168" cy="1892294"/>
          </a:xfrm>
          <a:prstGeom prst="bentArrow">
            <a:avLst>
              <a:gd name="adj1" fmla="val 3564"/>
              <a:gd name="adj2" fmla="val 6522"/>
              <a:gd name="adj3" fmla="val 25000"/>
              <a:gd name="adj4" fmla="val 20562"/>
            </a:avLst>
          </a:prstGeom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0" name="Arrotonda angolo diagonale rettangolo 49"/>
          <p:cNvSpPr/>
          <p:nvPr/>
        </p:nvSpPr>
        <p:spPr>
          <a:xfrm>
            <a:off x="10192908" y="5154430"/>
            <a:ext cx="1614040" cy="914823"/>
          </a:xfrm>
          <a:prstGeom prst="round2Diag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Muore nel 1741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xmlns="" id="{89D8785B-FC31-46A7-B046-EE4E53854ACC}"/>
              </a:ext>
            </a:extLst>
          </p:cNvPr>
          <p:cNvCxnSpPr>
            <a:cxnSpLocks/>
          </p:cNvCxnSpPr>
          <p:nvPr/>
        </p:nvCxnSpPr>
        <p:spPr>
          <a:xfrm flipH="1">
            <a:off x="7783948" y="4691955"/>
            <a:ext cx="252120" cy="148290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Arrotonda angolo diagonale rettangolo 49">
            <a:extLst>
              <a:ext uri="{FF2B5EF4-FFF2-40B4-BE49-F238E27FC236}">
                <a16:creationId xmlns:a16="http://schemas.microsoft.com/office/drawing/2014/main" xmlns="" id="{A83BA101-E4B3-4FE3-A43C-2EB234AFAC40}"/>
              </a:ext>
            </a:extLst>
          </p:cNvPr>
          <p:cNvSpPr/>
          <p:nvPr/>
        </p:nvSpPr>
        <p:spPr>
          <a:xfrm>
            <a:off x="5817919" y="5807974"/>
            <a:ext cx="1614040" cy="914823"/>
          </a:xfrm>
          <a:prstGeom prst="round2Diag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/>
              <a:t>Periodo </a:t>
            </a:r>
            <a:r>
              <a:rPr lang="it-IT" smtClean="0"/>
              <a:t>Barocco</a:t>
            </a:r>
            <a:endParaRPr lang="it-IT" dirty="0"/>
          </a:p>
        </p:txBody>
      </p:sp>
      <p:cxnSp>
        <p:nvCxnSpPr>
          <p:cNvPr id="19" name="Connettore 2 15">
            <a:extLst>
              <a:ext uri="{FF2B5EF4-FFF2-40B4-BE49-F238E27FC236}">
                <a16:creationId xmlns:a16="http://schemas.microsoft.com/office/drawing/2014/main" xmlns="" id="{89D8785B-FC31-46A7-B046-EE4E53854ACC}"/>
              </a:ext>
            </a:extLst>
          </p:cNvPr>
          <p:cNvCxnSpPr>
            <a:cxnSpLocks/>
          </p:cNvCxnSpPr>
          <p:nvPr/>
        </p:nvCxnSpPr>
        <p:spPr>
          <a:xfrm flipH="1">
            <a:off x="6462262" y="3855569"/>
            <a:ext cx="1175411" cy="188262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2 15">
            <a:extLst>
              <a:ext uri="{FF2B5EF4-FFF2-40B4-BE49-F238E27FC236}">
                <a16:creationId xmlns:a16="http://schemas.microsoft.com/office/drawing/2014/main" xmlns="" id="{89D8785B-FC31-46A7-B046-EE4E53854ACC}"/>
              </a:ext>
            </a:extLst>
          </p:cNvPr>
          <p:cNvCxnSpPr>
            <a:cxnSpLocks/>
          </p:cNvCxnSpPr>
          <p:nvPr/>
        </p:nvCxnSpPr>
        <p:spPr>
          <a:xfrm>
            <a:off x="8644387" y="4680893"/>
            <a:ext cx="674799" cy="14939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2 15">
            <a:extLst>
              <a:ext uri="{FF2B5EF4-FFF2-40B4-BE49-F238E27FC236}">
                <a16:creationId xmlns:a16="http://schemas.microsoft.com/office/drawing/2014/main" xmlns="" id="{89D8785B-FC31-46A7-B046-EE4E53854ACC}"/>
              </a:ext>
            </a:extLst>
          </p:cNvPr>
          <p:cNvCxnSpPr>
            <a:cxnSpLocks/>
          </p:cNvCxnSpPr>
          <p:nvPr/>
        </p:nvCxnSpPr>
        <p:spPr>
          <a:xfrm>
            <a:off x="8337326" y="4703065"/>
            <a:ext cx="50731" cy="71550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מלבן 5"/>
          <p:cNvSpPr/>
          <p:nvPr/>
        </p:nvSpPr>
        <p:spPr>
          <a:xfrm>
            <a:off x="8044178" y="5570281"/>
            <a:ext cx="798616" cy="32618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vivace</a:t>
            </a:r>
            <a:endParaRPr lang="it-IT" dirty="0"/>
          </a:p>
        </p:txBody>
      </p:sp>
      <p:sp>
        <p:nvSpPr>
          <p:cNvPr id="27" name="מלבן 26"/>
          <p:cNvSpPr/>
          <p:nvPr/>
        </p:nvSpPr>
        <p:spPr>
          <a:xfrm>
            <a:off x="9004776" y="6222888"/>
            <a:ext cx="988176" cy="29335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virtuosa</a:t>
            </a:r>
            <a:endParaRPr lang="it-IT" dirty="0"/>
          </a:p>
        </p:txBody>
      </p:sp>
      <p:sp>
        <p:nvSpPr>
          <p:cNvPr id="28" name="מלבן 27"/>
          <p:cNvSpPr/>
          <p:nvPr/>
        </p:nvSpPr>
        <p:spPr>
          <a:xfrm>
            <a:off x="7466106" y="6287348"/>
            <a:ext cx="988176" cy="29335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allegra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943365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32" grpId="0" animBg="1"/>
      <p:bldP spid="35" grpId="0" animBg="1"/>
      <p:bldP spid="40" grpId="0" animBg="1"/>
      <p:bldP spid="48" grpId="0" animBg="1"/>
      <p:bldP spid="50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475" y="0"/>
            <a:ext cx="10515600" cy="796834"/>
          </a:xfrm>
        </p:spPr>
        <p:txBody>
          <a:bodyPr/>
          <a:lstStyle/>
          <a:p>
            <a:r>
              <a:rPr lang="it-IT" dirty="0"/>
              <a:t>LE 4 STAGIONI</a:t>
            </a:r>
          </a:p>
        </p:txBody>
      </p:sp>
      <p:sp>
        <p:nvSpPr>
          <p:cNvPr id="6" name="Nastro 2 5"/>
          <p:cNvSpPr/>
          <p:nvPr/>
        </p:nvSpPr>
        <p:spPr>
          <a:xfrm>
            <a:off x="1293224" y="1162595"/>
            <a:ext cx="2756262" cy="901337"/>
          </a:xfrm>
          <a:prstGeom prst="ribb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QUATTRO CONCERTI</a:t>
            </a:r>
          </a:p>
        </p:txBody>
      </p:sp>
      <p:cxnSp>
        <p:nvCxnSpPr>
          <p:cNvPr id="8" name="Connettore 2 7"/>
          <p:cNvCxnSpPr/>
          <p:nvPr/>
        </p:nvCxnSpPr>
        <p:spPr>
          <a:xfrm flipV="1">
            <a:off x="3814355" y="1554480"/>
            <a:ext cx="1339536" cy="1306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rot="5400000">
            <a:off x="1267100" y="2351317"/>
            <a:ext cx="1058091" cy="64008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3344099" y="2142309"/>
            <a:ext cx="1639913" cy="262088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rot="5400000">
            <a:off x="1111139" y="3069775"/>
            <a:ext cx="2219891" cy="3926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rot="16200000" flipH="1">
            <a:off x="2429692" y="2756266"/>
            <a:ext cx="1502230" cy="37882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Immagine 27" descr="vvvviiolllinnn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7399" y="936051"/>
            <a:ext cx="688895" cy="1479312"/>
          </a:xfrm>
          <a:prstGeom prst="rect">
            <a:avLst/>
          </a:prstGeom>
        </p:spPr>
      </p:pic>
      <p:sp>
        <p:nvSpPr>
          <p:cNvPr id="53" name="Dodecagono 52"/>
          <p:cNvSpPr/>
          <p:nvPr/>
        </p:nvSpPr>
        <p:spPr>
          <a:xfrm>
            <a:off x="4649778" y="5010858"/>
            <a:ext cx="1358538" cy="953589"/>
          </a:xfrm>
          <a:prstGeom prst="dodecagon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/>
              <a:t>LA PRIMAVERA:</a:t>
            </a:r>
          </a:p>
          <a:p>
            <a:pPr algn="ctr"/>
            <a:r>
              <a:rPr lang="it-IT" sz="1200" dirty="0"/>
              <a:t>Mi minore</a:t>
            </a:r>
            <a:r>
              <a:rPr lang="it-IT" sz="2400" dirty="0"/>
              <a:t> </a:t>
            </a:r>
          </a:p>
        </p:txBody>
      </p:sp>
      <p:sp>
        <p:nvSpPr>
          <p:cNvPr id="61" name="Dodecagono 60"/>
          <p:cNvSpPr/>
          <p:nvPr/>
        </p:nvSpPr>
        <p:spPr>
          <a:xfrm>
            <a:off x="809898" y="4345577"/>
            <a:ext cx="1406433" cy="953589"/>
          </a:xfrm>
          <a:prstGeom prst="dodecagon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/>
              <a:t>L’INVERNO:</a:t>
            </a:r>
          </a:p>
          <a:p>
            <a:pPr algn="ctr"/>
            <a:endParaRPr lang="it-IT" sz="1200" dirty="0"/>
          </a:p>
          <a:p>
            <a:pPr algn="ctr"/>
            <a:r>
              <a:rPr lang="it-IT" sz="1200" dirty="0"/>
              <a:t>Fa minore</a:t>
            </a:r>
          </a:p>
        </p:txBody>
      </p:sp>
      <p:sp>
        <p:nvSpPr>
          <p:cNvPr id="62" name="Dodecagono 61"/>
          <p:cNvSpPr/>
          <p:nvPr/>
        </p:nvSpPr>
        <p:spPr>
          <a:xfrm>
            <a:off x="2664824" y="3870961"/>
            <a:ext cx="1436913" cy="1001485"/>
          </a:xfrm>
          <a:prstGeom prst="dodecagon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/>
              <a:t>L’AUTUNNO: Fa maggiore</a:t>
            </a:r>
            <a:r>
              <a:rPr lang="it-IT" sz="2400" dirty="0"/>
              <a:t> </a:t>
            </a:r>
          </a:p>
        </p:txBody>
      </p:sp>
      <p:sp>
        <p:nvSpPr>
          <p:cNvPr id="63" name="Dodecagono 62"/>
          <p:cNvSpPr/>
          <p:nvPr/>
        </p:nvSpPr>
        <p:spPr>
          <a:xfrm>
            <a:off x="-7062" y="3432582"/>
            <a:ext cx="1149531" cy="953589"/>
          </a:xfrm>
          <a:prstGeom prst="dodecagon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/>
              <a:t>L’ESTATE:</a:t>
            </a:r>
          </a:p>
          <a:p>
            <a:pPr algn="ctr"/>
            <a:r>
              <a:rPr lang="it-IT" sz="1200" dirty="0"/>
              <a:t>Sol minore</a:t>
            </a:r>
          </a:p>
        </p:txBody>
      </p:sp>
      <p:sp>
        <p:nvSpPr>
          <p:cNvPr id="9" name="חץ ימינה 8"/>
          <p:cNvSpPr/>
          <p:nvPr/>
        </p:nvSpPr>
        <p:spPr>
          <a:xfrm rot="152889">
            <a:off x="6127149" y="5592006"/>
            <a:ext cx="2057390" cy="462936"/>
          </a:xfrm>
          <a:prstGeom prst="rightArrow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ALLEGRO</a:t>
            </a:r>
            <a:endParaRPr lang="it-IT" sz="1200" dirty="0"/>
          </a:p>
        </p:txBody>
      </p:sp>
      <p:sp>
        <p:nvSpPr>
          <p:cNvPr id="26" name="חץ ימינה 25"/>
          <p:cNvSpPr/>
          <p:nvPr/>
        </p:nvSpPr>
        <p:spPr>
          <a:xfrm rot="20048550">
            <a:off x="6016243" y="4727637"/>
            <a:ext cx="1858300" cy="462936"/>
          </a:xfrm>
          <a:prstGeom prst="rightArrow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LARGO </a:t>
            </a:r>
            <a:endParaRPr lang="it-IT" sz="1200" dirty="0"/>
          </a:p>
        </p:txBody>
      </p:sp>
      <p:sp>
        <p:nvSpPr>
          <p:cNvPr id="27" name="חץ ימינה 26"/>
          <p:cNvSpPr/>
          <p:nvPr/>
        </p:nvSpPr>
        <p:spPr>
          <a:xfrm rot="18685894">
            <a:off x="5147813" y="3587618"/>
            <a:ext cx="2812604" cy="517624"/>
          </a:xfrm>
          <a:prstGeom prst="rightArrow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ALLEGRO </a:t>
            </a:r>
            <a:endParaRPr lang="it-IT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577697" y="2069868"/>
            <a:ext cx="3724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000" dirty="0"/>
              <a:t>Il canto dei uccelli, l’acqua che scorre, un breve temporale e il ritorno del sereno;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39075" y="4048659"/>
            <a:ext cx="3731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000" dirty="0"/>
              <a:t>Un pastorello che dorme sotto l’ombra dell’albero col suo cane.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03372" y="5516921"/>
            <a:ext cx="3050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000" dirty="0"/>
              <a:t>L’allegro finale ricorda la melodia del primo tempo.</a:t>
            </a:r>
          </a:p>
        </p:txBody>
      </p:sp>
      <p:pic>
        <p:nvPicPr>
          <p:cNvPr id="3" name="Antonio Vivaldi- Le quattro stagioni- La Primavera">
            <a:hlinkClick r:id="" action="ppaction://media"/>
            <a:extLst>
              <a:ext uri="{FF2B5EF4-FFF2-40B4-BE49-F238E27FC236}">
                <a16:creationId xmlns:a16="http://schemas.microsoft.com/office/drawing/2014/main" xmlns="" id="{0F744015-ECFE-454A-B6CA-E40C508362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6820" y="542106"/>
            <a:ext cx="1166956" cy="875217"/>
          </a:xfrm>
          <a:prstGeom prst="rect">
            <a:avLst/>
          </a:prstGeom>
        </p:spPr>
      </p:pic>
      <p:sp>
        <p:nvSpPr>
          <p:cNvPr id="24" name="Freccia circolare in su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88BEADEF-FA5A-4448-8F32-24D14BC74CC8}"/>
              </a:ext>
            </a:extLst>
          </p:cNvPr>
          <p:cNvSpPr/>
          <p:nvPr/>
        </p:nvSpPr>
        <p:spPr>
          <a:xfrm>
            <a:off x="11066723" y="6224807"/>
            <a:ext cx="914105" cy="376786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1" dur="2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3" grpId="0" animBg="1"/>
      <p:bldP spid="61" grpId="0" animBg="1"/>
      <p:bldP spid="62" grpId="0" animBg="1"/>
      <p:bldP spid="63" grpId="0" animBg="1"/>
      <p:bldP spid="9" grpId="0" animBg="1"/>
      <p:bldP spid="26" grpId="0" animBg="1"/>
      <p:bldP spid="27" grpId="0" animBg="1"/>
      <p:bldP spid="18" grpId="0"/>
      <p:bldP spid="19" grpId="0"/>
      <p:bldP spid="20" grpId="0"/>
      <p:bldP spid="24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3161</TotalTime>
  <Words>555</Words>
  <Application>Microsoft Office PowerPoint</Application>
  <PresentationFormat>Personalizzato</PresentationFormat>
  <Paragraphs>141</Paragraphs>
  <Slides>33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                </vt:lpstr>
      <vt:lpstr>SCIENZE</vt:lpstr>
      <vt:lpstr>SOLSTIZIO D’ESTATE</vt:lpstr>
      <vt:lpstr>Diapositiva 4</vt:lpstr>
      <vt:lpstr>SOLSTIZIO D’INVERNO</vt:lpstr>
      <vt:lpstr>Diapositiva 6</vt:lpstr>
      <vt:lpstr>Diapositiva 7</vt:lpstr>
      <vt:lpstr>Diapositiva 8</vt:lpstr>
      <vt:lpstr>LE 4 STAGIONI</vt:lpstr>
      <vt:lpstr>Diapositiva 10</vt:lpstr>
      <vt:lpstr>Diapositiva 11</vt:lpstr>
      <vt:lpstr>Diapositiva 12</vt:lpstr>
      <vt:lpstr>TECNOLOGIA</vt:lpstr>
      <vt:lpstr>                    IL BOSCO VERTICALE DI MILANO</vt:lpstr>
      <vt:lpstr>Diapositiva 15</vt:lpstr>
      <vt:lpstr>EBRAISMO</vt:lpstr>
      <vt:lpstr>EBRAISMO</vt:lpstr>
      <vt:lpstr>Diapositiva 18</vt:lpstr>
      <vt:lpstr>INGLESE</vt:lpstr>
      <vt:lpstr>Diapositiva 20</vt:lpstr>
      <vt:lpstr>Diapositiva 21</vt:lpstr>
      <vt:lpstr>Diapositiva 22</vt:lpstr>
      <vt:lpstr>Diapositiva 23</vt:lpstr>
      <vt:lpstr>IMPRESSIONI D’AUTUNNO ALL’ARGENTEUIL</vt:lpstr>
      <vt:lpstr>LETTERATURA</vt:lpstr>
      <vt:lpstr>HAIKU</vt:lpstr>
      <vt:lpstr>HAIKU SUL INVERNO</vt:lpstr>
      <vt:lpstr>GEOGRAFIA</vt:lpstr>
      <vt:lpstr>METAMORFOSI</vt:lpstr>
      <vt:lpstr>FREDDO E GELO</vt:lpstr>
      <vt:lpstr>ORSI POLARI E PINGUINI </vt:lpstr>
      <vt:lpstr>CONTINENTE  VS  OCEANO</vt:lpstr>
      <vt:lpstr>FINE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4 STAGIONI</dc:title>
  <dc:creator>esther suets</dc:creator>
  <cp:lastModifiedBy>pc-01</cp:lastModifiedBy>
  <cp:revision>164</cp:revision>
  <dcterms:created xsi:type="dcterms:W3CDTF">2018-05-10T16:25:18Z</dcterms:created>
  <dcterms:modified xsi:type="dcterms:W3CDTF">2018-06-18T09:50:07Z</dcterms:modified>
</cp:coreProperties>
</file>