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15"/>
  </p:notesMasterIdLst>
  <p:sldIdLst>
    <p:sldId id="272" r:id="rId2"/>
    <p:sldId id="269" r:id="rId3"/>
    <p:sldId id="257" r:id="rId4"/>
    <p:sldId id="265" r:id="rId5"/>
    <p:sldId id="258" r:id="rId6"/>
    <p:sldId id="267" r:id="rId7"/>
    <p:sldId id="268" r:id="rId8"/>
    <p:sldId id="271" r:id="rId9"/>
    <p:sldId id="260" r:id="rId10"/>
    <p:sldId id="261" r:id="rId11"/>
    <p:sldId id="270" r:id="rId12"/>
    <p:sldId id="262" r:id="rId13"/>
    <p:sldId id="263"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p:restoredTop sz="94709"/>
  </p:normalViewPr>
  <p:slideViewPr>
    <p:cSldViewPr snapToGrid="0" snapToObjects="1">
      <p:cViewPr varScale="1">
        <p:scale>
          <a:sx n="80" d="100"/>
          <a:sy n="80" d="100"/>
        </p:scale>
        <p:origin x="522"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93BBB-0181-9748-9FF1-FC137B100A50}" type="datetimeFigureOut">
              <a:rPr lang="it-IT" smtClean="0"/>
              <a:t>19/06/2018</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95547-219C-E04A-BB51-E3542B9712D0}" type="slidenum">
              <a:rPr lang="it-IT" smtClean="0"/>
              <a:t>‹N›</a:t>
            </a:fld>
            <a:endParaRPr lang="it-IT"/>
          </a:p>
        </p:txBody>
      </p:sp>
    </p:spTree>
    <p:extLst>
      <p:ext uri="{BB962C8B-B14F-4D97-AF65-F5344CB8AC3E}">
        <p14:creationId xmlns:p14="http://schemas.microsoft.com/office/powerpoint/2010/main" val="87595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1195547-219C-E04A-BB51-E3542B9712D0}" type="slidenum">
              <a:rPr lang="it-IT" smtClean="0"/>
              <a:t>3</a:t>
            </a:fld>
            <a:endParaRPr lang="it-IT"/>
          </a:p>
        </p:txBody>
      </p:sp>
    </p:spTree>
    <p:extLst>
      <p:ext uri="{BB962C8B-B14F-4D97-AF65-F5344CB8AC3E}">
        <p14:creationId xmlns:p14="http://schemas.microsoft.com/office/powerpoint/2010/main" val="380348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1195547-219C-E04A-BB51-E3542B9712D0}" type="slidenum">
              <a:rPr lang="it-IT" smtClean="0"/>
              <a:t>12</a:t>
            </a:fld>
            <a:endParaRPr lang="it-IT"/>
          </a:p>
        </p:txBody>
      </p:sp>
    </p:spTree>
    <p:extLst>
      <p:ext uri="{BB962C8B-B14F-4D97-AF65-F5344CB8AC3E}">
        <p14:creationId xmlns:p14="http://schemas.microsoft.com/office/powerpoint/2010/main" val="259044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341386474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408693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248471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14134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32863403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358608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CEC613A-B3C5-D84C-846A-6C7809E5D16E}" type="slidenum">
              <a:rPr lang="it-IT" smtClean="0"/>
              <a:pPr/>
              <a:t>‹N›</a:t>
            </a:fld>
            <a:endParaRPr lang="it-IT"/>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078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364571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410024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444DB055-07CD-F948-AB7A-6AAFC9AD8A8C}" type="datetimeFigureOut">
              <a:rPr lang="it-IT" smtClean="0"/>
              <a:pPr/>
              <a:t>19/06/2018</a:t>
            </a:fld>
            <a:endParaRPr lang="it-IT"/>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3884330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44DB055-07CD-F948-AB7A-6AAFC9AD8A8C}" type="datetimeFigureOut">
              <a:rPr lang="it-IT" smtClean="0"/>
              <a:pPr/>
              <a:t>19/06/2018</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ECEC613A-B3C5-D84C-846A-6C7809E5D16E}" type="slidenum">
              <a:rPr lang="it-IT" smtClean="0"/>
              <a:pPr/>
              <a:t>‹N›</a:t>
            </a:fld>
            <a:endParaRPr lang="it-IT"/>
          </a:p>
        </p:txBody>
      </p:sp>
    </p:spTree>
    <p:extLst>
      <p:ext uri="{BB962C8B-B14F-4D97-AF65-F5344CB8AC3E}">
        <p14:creationId xmlns:p14="http://schemas.microsoft.com/office/powerpoint/2010/main" val="373152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44DB055-07CD-F948-AB7A-6AAFC9AD8A8C}" type="datetimeFigureOut">
              <a:rPr lang="it-IT" smtClean="0"/>
              <a:pPr/>
              <a:t>19/06/2018</a:t>
            </a:fld>
            <a:endParaRPr lang="it-IT"/>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CEC613A-B3C5-D84C-846A-6C7809E5D16E}" type="slidenum">
              <a:rPr lang="it-IT" smtClean="0"/>
              <a:pPr/>
              <a:t>‹N›</a:t>
            </a:fld>
            <a:endParaRPr lang="it-IT"/>
          </a:p>
        </p:txBody>
      </p:sp>
    </p:spTree>
    <p:extLst>
      <p:ext uri="{BB962C8B-B14F-4D97-AF65-F5344CB8AC3E}">
        <p14:creationId xmlns:p14="http://schemas.microsoft.com/office/powerpoint/2010/main" val="353546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it.wikipedia.org/wiki/Nicholas_Negroponte" TargetMode="External"/><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755FFFFC-1229-1440-A1C4-E9813F418E50}"/>
              </a:ext>
            </a:extLst>
          </p:cNvPr>
          <p:cNvSpPr>
            <a:spLocks noGrp="1"/>
          </p:cNvSpPr>
          <p:nvPr>
            <p:ph type="subTitle" idx="1"/>
          </p:nvPr>
        </p:nvSpPr>
        <p:spPr/>
        <p:txBody>
          <a:bodyPr/>
          <a:lstStyle/>
          <a:p>
            <a:endParaRPr lang="it-IT" dirty="0"/>
          </a:p>
        </p:txBody>
      </p:sp>
      <p:pic>
        <p:nvPicPr>
          <p:cNvPr id="12" name="Picture 11">
            <a:extLst>
              <a:ext uri="{FF2B5EF4-FFF2-40B4-BE49-F238E27FC236}">
                <a16:creationId xmlns:a16="http://schemas.microsoft.com/office/drawing/2014/main" id="{FD5F42F8-E493-4E4B-B023-2C84829B75CB}"/>
              </a:ext>
            </a:extLst>
          </p:cNvPr>
          <p:cNvPicPr>
            <a:picLocks noChangeAspect="1"/>
          </p:cNvPicPr>
          <p:nvPr/>
        </p:nvPicPr>
        <p:blipFill>
          <a:blip r:embed="rId2"/>
          <a:stretch>
            <a:fillRect/>
          </a:stretch>
        </p:blipFill>
        <p:spPr>
          <a:xfrm>
            <a:off x="1" y="0"/>
            <a:ext cx="12191999" cy="6858000"/>
          </a:xfrm>
          <a:prstGeom prst="rect">
            <a:avLst/>
          </a:prstGeom>
        </p:spPr>
      </p:pic>
      <p:sp>
        <p:nvSpPr>
          <p:cNvPr id="9" name="Title 8">
            <a:extLst>
              <a:ext uri="{FF2B5EF4-FFF2-40B4-BE49-F238E27FC236}">
                <a16:creationId xmlns:a16="http://schemas.microsoft.com/office/drawing/2014/main" id="{62650CD5-7B34-1744-8D57-71601340BB7D}"/>
              </a:ext>
            </a:extLst>
          </p:cNvPr>
          <p:cNvSpPr>
            <a:spLocks noGrp="1"/>
          </p:cNvSpPr>
          <p:nvPr>
            <p:ph type="ctrTitle"/>
          </p:nvPr>
        </p:nvSpPr>
        <p:spPr>
          <a:xfrm>
            <a:off x="1771008" y="2744581"/>
            <a:ext cx="8649984" cy="1607963"/>
          </a:xfrm>
        </p:spPr>
        <p:txBody>
          <a:bodyPr/>
          <a:lstStyle/>
          <a:p>
            <a:r>
              <a:rPr lang="it-IT" dirty="0" err="1"/>
              <a:t>LIBERTà</a:t>
            </a:r>
            <a:r>
              <a:rPr lang="it-IT" dirty="0"/>
              <a:t> E UGUAGLIANZA</a:t>
            </a:r>
          </a:p>
        </p:txBody>
      </p:sp>
    </p:spTree>
    <p:extLst>
      <p:ext uri="{BB962C8B-B14F-4D97-AF65-F5344CB8AC3E}">
        <p14:creationId xmlns:p14="http://schemas.microsoft.com/office/powerpoint/2010/main" val="4181877377"/>
      </p:ext>
    </p:extLst>
  </p:cSld>
  <p:clrMapOvr>
    <a:masterClrMapping/>
  </p:clrMapOvr>
  <mc:AlternateContent xmlns:mc="http://schemas.openxmlformats.org/markup-compatibility/2006">
    <mc:Choice xmlns:p14="http://schemas.microsoft.com/office/powerpoint/2010/main" Requires="p14">
      <p:transition spd="slow" p14:dur="2500">
        <p:randomBar dir="vert"/>
      </p:transition>
    </mc:Choice>
    <mc:Fallback>
      <p:transition spd="slow">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F1602F-AC42-324E-A060-A54BC59A1B74}"/>
              </a:ext>
            </a:extLst>
          </p:cNvPr>
          <p:cNvPicPr>
            <a:picLocks noChangeAspect="1"/>
          </p:cNvPicPr>
          <p:nvPr/>
        </p:nvPicPr>
        <p:blipFill>
          <a:blip r:embed="rId2"/>
          <a:stretch>
            <a:fillRect/>
          </a:stretch>
        </p:blipFill>
        <p:spPr>
          <a:xfrm>
            <a:off x="0" y="1"/>
            <a:ext cx="12294742" cy="6857999"/>
          </a:xfrm>
          <a:prstGeom prst="rect">
            <a:avLst/>
          </a:prstGeom>
        </p:spPr>
      </p:pic>
      <p:sp>
        <p:nvSpPr>
          <p:cNvPr id="3" name="Content Placeholder 2">
            <a:extLst>
              <a:ext uri="{FF2B5EF4-FFF2-40B4-BE49-F238E27FC236}">
                <a16:creationId xmlns:a16="http://schemas.microsoft.com/office/drawing/2014/main" id="{69AEEB19-61DD-CC40-B05D-5448104812A5}"/>
              </a:ext>
            </a:extLst>
          </p:cNvPr>
          <p:cNvSpPr>
            <a:spLocks noGrp="1"/>
          </p:cNvSpPr>
          <p:nvPr>
            <p:ph idx="1"/>
          </p:nvPr>
        </p:nvSpPr>
        <p:spPr>
          <a:xfrm>
            <a:off x="1033375" y="2011477"/>
            <a:ext cx="5486400" cy="4846522"/>
          </a:xfrm>
        </p:spPr>
        <p:txBody>
          <a:bodyPr>
            <a:normAutofit fontScale="25000" lnSpcReduction="20000"/>
          </a:bodyPr>
          <a:lstStyle/>
          <a:p>
            <a:pPr marL="0" indent="0">
              <a:buNone/>
            </a:pPr>
            <a:r>
              <a:rPr lang="it-IT" sz="7200" dirty="0">
                <a:solidFill>
                  <a:schemeClr val="tx1"/>
                </a:solidFill>
              </a:rPr>
              <a:t>Per </a:t>
            </a:r>
            <a:r>
              <a:rPr lang="it-IT" sz="7200" dirty="0" err="1">
                <a:solidFill>
                  <a:schemeClr val="tx1"/>
                </a:solidFill>
              </a:rPr>
              <a:t>digital</a:t>
            </a:r>
            <a:r>
              <a:rPr lang="it-IT" sz="7200" dirty="0">
                <a:solidFill>
                  <a:schemeClr val="tx1"/>
                </a:solidFill>
              </a:rPr>
              <a:t> divide si intende il </a:t>
            </a:r>
            <a:r>
              <a:rPr lang="it-IT" sz="7200" b="1" dirty="0">
                <a:solidFill>
                  <a:schemeClr val="tx1"/>
                </a:solidFill>
              </a:rPr>
              <a:t>divario digitale</a:t>
            </a:r>
            <a:r>
              <a:rPr lang="it-IT" sz="7200" dirty="0">
                <a:solidFill>
                  <a:schemeClr val="tx1"/>
                </a:solidFill>
              </a:rPr>
              <a:t> tra coloro che hanno o non hanno possibilità di accedere alle nuove tecnologie di comunicazione come i telefoni cellulari, internet, satelliti, etc. e che costituisce, oggi, una delle tante sfide dello sviluppo globale.</a:t>
            </a:r>
          </a:p>
          <a:p>
            <a:pPr marL="0" indent="0">
              <a:buNone/>
            </a:pPr>
            <a:r>
              <a:rPr lang="it-IT" sz="7200" dirty="0">
                <a:solidFill>
                  <a:schemeClr val="tx1"/>
                </a:solidFill>
              </a:rPr>
              <a:t>L'Africa è uno di quei paesi dove il divario è molto forte.</a:t>
            </a:r>
          </a:p>
          <a:p>
            <a:pPr marL="0" indent="0">
              <a:buNone/>
            </a:pPr>
            <a:r>
              <a:rPr lang="it-IT" sz="7200" dirty="0">
                <a:solidFill>
                  <a:schemeClr val="tx1"/>
                </a:solidFill>
              </a:rPr>
              <a:t>I dati, dal punto di vista dell'informazione, rivelano una situazione sconfortante: 1 africano su 4 possiede una radio, 1 su 12 ha un apparecchio TV, 1 su 30  un telefono cellulare, 1 su 45 è titolare di una linea telefonica fissa, 1 su 150 possiede un PC, 1 su 180 usa internet e solo 1 su 500 ha un abbonamento a una </a:t>
            </a:r>
            <a:r>
              <a:rPr lang="it-IT" sz="7200" dirty="0" err="1">
                <a:solidFill>
                  <a:schemeClr val="tx1"/>
                </a:solidFill>
              </a:rPr>
              <a:t>pay-TV</a:t>
            </a:r>
            <a:r>
              <a:rPr lang="it-IT" sz="7200" dirty="0">
                <a:solidFill>
                  <a:schemeClr val="tx1"/>
                </a:solidFill>
              </a:rPr>
              <a:t>.</a:t>
            </a:r>
          </a:p>
          <a:p>
            <a:pPr marL="0" indent="0">
              <a:buNone/>
            </a:pPr>
            <a:r>
              <a:rPr lang="it-IT" sz="7200" dirty="0">
                <a:solidFill>
                  <a:schemeClr val="tx1"/>
                </a:solidFill>
              </a:rPr>
              <a:t>Qualche piccolo passo in tal senso è stato fatto: nel 2005 l'informatico statunitense Nicholas Negroponte</a:t>
            </a:r>
            <a:r>
              <a:rPr lang="it-IT" sz="7200" dirty="0">
                <a:solidFill>
                  <a:schemeClr val="tx1"/>
                </a:solidFill>
                <a:hlinkClick r:id="rId3"/>
              </a:rPr>
              <a:t> </a:t>
            </a:r>
            <a:r>
              <a:rPr lang="it-IT" sz="7200" dirty="0">
                <a:solidFill>
                  <a:schemeClr val="tx1"/>
                </a:solidFill>
              </a:rPr>
              <a:t>ha lanciato un progetto, accolto dallo stato del </a:t>
            </a:r>
            <a:r>
              <a:rPr lang="it-IT" sz="7200" dirty="0" err="1">
                <a:solidFill>
                  <a:schemeClr val="tx1"/>
                </a:solidFill>
              </a:rPr>
              <a:t>Rwanda</a:t>
            </a:r>
            <a:r>
              <a:rPr lang="it-IT" sz="7200" dirty="0">
                <a:solidFill>
                  <a:schemeClr val="tx1"/>
                </a:solidFill>
              </a:rPr>
              <a:t>, chiamato </a:t>
            </a:r>
            <a:r>
              <a:rPr lang="it-IT" sz="7200" b="1" dirty="0" err="1">
                <a:solidFill>
                  <a:schemeClr val="tx1"/>
                </a:solidFill>
              </a:rPr>
              <a:t>One</a:t>
            </a:r>
            <a:r>
              <a:rPr lang="it-IT" sz="7200" b="1" dirty="0">
                <a:solidFill>
                  <a:schemeClr val="tx1"/>
                </a:solidFill>
              </a:rPr>
              <a:t> Laptop Per Child</a:t>
            </a:r>
            <a:r>
              <a:rPr lang="it-IT" sz="7200" dirty="0">
                <a:solidFill>
                  <a:schemeClr val="tx1"/>
                </a:solidFill>
              </a:rPr>
              <a:t> (un portatile per ogni bambino) proponendo la distribuzione di piccoli computer portatili ad un costo contenuto affinché i bambini potessero avvicinarsi alla tecnologia e al mondo dei computer</a:t>
            </a:r>
            <a:r>
              <a:rPr lang="it-IT" sz="6000" dirty="0">
                <a:solidFill>
                  <a:schemeClr val="tx1"/>
                </a:solidFill>
              </a:rPr>
              <a:t>.</a:t>
            </a:r>
          </a:p>
          <a:p>
            <a:pPr marL="0" indent="0">
              <a:buNone/>
            </a:pPr>
            <a:br>
              <a:rPr lang="it-IT" dirty="0">
                <a:solidFill>
                  <a:schemeClr val="tx1"/>
                </a:solidFill>
              </a:rPr>
            </a:br>
            <a:br>
              <a:rPr lang="it-IT" dirty="0">
                <a:solidFill>
                  <a:schemeClr val="tx1"/>
                </a:solidFill>
              </a:rPr>
            </a:br>
            <a:endParaRPr lang="it-IT" i="1" dirty="0">
              <a:solidFill>
                <a:schemeClr val="tx1"/>
              </a:solidFill>
            </a:endParaRPr>
          </a:p>
          <a:p>
            <a:endParaRPr lang="it-IT" dirty="0"/>
          </a:p>
        </p:txBody>
      </p:sp>
      <p:sp>
        <p:nvSpPr>
          <p:cNvPr id="2" name="Title 1">
            <a:extLst>
              <a:ext uri="{FF2B5EF4-FFF2-40B4-BE49-F238E27FC236}">
                <a16:creationId xmlns:a16="http://schemas.microsoft.com/office/drawing/2014/main" id="{24A9D9FF-D477-BD4B-9288-BCDC1C85AFDF}"/>
              </a:ext>
            </a:extLst>
          </p:cNvPr>
          <p:cNvSpPr>
            <a:spLocks noGrp="1"/>
          </p:cNvSpPr>
          <p:nvPr>
            <p:ph type="title"/>
          </p:nvPr>
        </p:nvSpPr>
        <p:spPr>
          <a:xfrm>
            <a:off x="916044" y="512705"/>
            <a:ext cx="5721062" cy="1237785"/>
          </a:xfrm>
        </p:spPr>
        <p:txBody>
          <a:bodyPr/>
          <a:lstStyle/>
          <a:p>
            <a:pPr algn="ctr"/>
            <a:r>
              <a:rPr lang="it-IT" dirty="0"/>
              <a:t>TECNOLOGIA</a:t>
            </a:r>
          </a:p>
        </p:txBody>
      </p:sp>
    </p:spTree>
    <p:extLst>
      <p:ext uri="{BB962C8B-B14F-4D97-AF65-F5344CB8AC3E}">
        <p14:creationId xmlns:p14="http://schemas.microsoft.com/office/powerpoint/2010/main" val="2113481963"/>
      </p:ext>
    </p:extLst>
  </p:cSld>
  <p:clrMapOvr>
    <a:masterClrMapping/>
  </p:clrMapOvr>
  <mc:AlternateContent xmlns:mc="http://schemas.openxmlformats.org/markup-compatibility/2006">
    <mc:Choice xmlns:p14="http://schemas.microsoft.com/office/powerpoint/2010/main" Requires="p14">
      <p:transition spd="slow" p14:dur="4000">
        <p14:ferris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7292746-746A-42CE-AB9E-CC32E3504747}"/>
              </a:ext>
            </a:extLst>
          </p:cNvPr>
          <p:cNvPicPr>
            <a:picLocks noChangeAspect="1"/>
          </p:cNvPicPr>
          <p:nvPr/>
        </p:nvPicPr>
        <p:blipFill rotWithShape="1">
          <a:blip r:embed="rId2">
            <a:alphaModFix amt="40000"/>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563512-A1DA-2C4B-92E0-9BE105452334}"/>
              </a:ext>
            </a:extLst>
          </p:cNvPr>
          <p:cNvSpPr>
            <a:spLocks noGrp="1"/>
          </p:cNvSpPr>
          <p:nvPr>
            <p:ph type="title"/>
          </p:nvPr>
        </p:nvSpPr>
        <p:spPr>
          <a:xfrm>
            <a:off x="2231136" y="964692"/>
            <a:ext cx="7729728" cy="1188720"/>
          </a:xfrm>
          <a:noFill/>
          <a:ln>
            <a:solidFill>
              <a:srgbClr val="FFFFFF"/>
            </a:solidFill>
          </a:ln>
        </p:spPr>
        <p:txBody>
          <a:bodyPr>
            <a:normAutofit/>
          </a:bodyPr>
          <a:lstStyle/>
          <a:p>
            <a:r>
              <a:rPr lang="it-IT">
                <a:solidFill>
                  <a:schemeClr val="tx1"/>
                </a:solidFill>
              </a:rPr>
              <a:t>EBRAICO</a:t>
            </a:r>
          </a:p>
        </p:txBody>
      </p:sp>
      <p:sp>
        <p:nvSpPr>
          <p:cNvPr id="3" name="Content Placeholder 2">
            <a:extLst>
              <a:ext uri="{FF2B5EF4-FFF2-40B4-BE49-F238E27FC236}">
                <a16:creationId xmlns:a16="http://schemas.microsoft.com/office/drawing/2014/main" id="{5DF730C6-DF46-674E-888B-A2243345935F}"/>
              </a:ext>
            </a:extLst>
          </p:cNvPr>
          <p:cNvSpPr>
            <a:spLocks noGrp="1"/>
          </p:cNvSpPr>
          <p:nvPr>
            <p:ph idx="1"/>
          </p:nvPr>
        </p:nvSpPr>
        <p:spPr>
          <a:xfrm>
            <a:off x="2231136" y="2638044"/>
            <a:ext cx="7729728" cy="3101983"/>
          </a:xfrm>
        </p:spPr>
        <p:txBody>
          <a:bodyPr>
            <a:normAutofit/>
          </a:bodyPr>
          <a:lstStyle/>
          <a:p>
            <a:pPr marL="0" indent="0">
              <a:buNone/>
            </a:pPr>
            <a:r>
              <a:rPr lang="it-IT" dirty="0"/>
              <a:t> La Bibbia ebraica afferma che la scrittura dei Dieci Comandamenti è stata incisa nella pietra delle due Tavole della Legge. La parola «incisa» (</a:t>
            </a:r>
            <a:r>
              <a:rPr lang="it-IT" i="1" dirty="0" err="1"/>
              <a:t>charut</a:t>
            </a:r>
            <a:r>
              <a:rPr lang="it-IT" dirty="0"/>
              <a:t>), fa notare la </a:t>
            </a:r>
            <a:r>
              <a:rPr lang="it-IT" dirty="0" err="1"/>
              <a:t>Mishna</a:t>
            </a:r>
            <a:r>
              <a:rPr lang="it-IT" dirty="0"/>
              <a:t> (</a:t>
            </a:r>
            <a:r>
              <a:rPr lang="it-IT" dirty="0" err="1"/>
              <a:t>Avot</a:t>
            </a:r>
            <a:r>
              <a:rPr lang="it-IT" dirty="0"/>
              <a:t> 6,2) può anche essere letta </a:t>
            </a:r>
            <a:r>
              <a:rPr lang="it-IT" i="1" dirty="0" err="1"/>
              <a:t>cherut</a:t>
            </a:r>
            <a:r>
              <a:rPr lang="it-IT" i="1" dirty="0"/>
              <a:t>, </a:t>
            </a:r>
            <a:r>
              <a:rPr lang="it-IT" dirty="0"/>
              <a:t>che significa «libertà»: questo vuole suggerirci che i princìpi fondamentali della Legge sono stati promulgati </a:t>
            </a:r>
            <a:r>
              <a:rPr lang="it-IT" dirty="0" err="1"/>
              <a:t>affinchè</a:t>
            </a:r>
            <a:r>
              <a:rPr lang="it-IT" dirty="0"/>
              <a:t> gli esseri umani diventino liberi di realizzare se stessi. Inoltre, il fatto che tutto il popolo – ricchi, poveri, giovani, anziani, uomini e donne – si trovò ai piedi del Monte Sinai vuole farci intendere che tutti, uguali di fronte alla Legge, hanno il diritto a conquistare la libertà propria e collettiva. </a:t>
            </a:r>
          </a:p>
          <a:p>
            <a:pPr marL="0" indent="0">
              <a:buNone/>
            </a:pPr>
            <a:endParaRPr lang="it-IT" dirty="0"/>
          </a:p>
        </p:txBody>
      </p:sp>
    </p:spTree>
    <p:extLst>
      <p:ext uri="{BB962C8B-B14F-4D97-AF65-F5344CB8AC3E}">
        <p14:creationId xmlns:p14="http://schemas.microsoft.com/office/powerpoint/2010/main" val="1887387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000">
        <p14:honeycomb/>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60D9417-4E09-1D45-BA8E-2377553A3FDE}"/>
              </a:ext>
            </a:extLst>
          </p:cNvPr>
          <p:cNvPicPr>
            <a:picLocks noChangeAspect="1"/>
          </p:cNvPicPr>
          <p:nvPr/>
        </p:nvPicPr>
        <p:blipFill>
          <a:blip r:embed="rId3">
            <a:extLst>
              <a:ext uri="{BEBA8EAE-BF5A-486C-A8C5-ECC9F3942E4B}">
                <a14:imgProps xmlns:a14="http://schemas.microsoft.com/office/drawing/2010/main">
                  <a14:imgLayer>
                    <a14:imgEffect>
                      <a14:colorTemperature colorTemp="6305"/>
                    </a14:imgEffect>
                    <a14:imgEffect>
                      <a14:saturation sat="0"/>
                    </a14:imgEffect>
                  </a14:imgLayer>
                </a14:imgProps>
              </a:ext>
            </a:extLst>
          </a:blip>
          <a:stretch>
            <a:fillRect/>
          </a:stretch>
        </p:blipFill>
        <p:spPr>
          <a:xfrm>
            <a:off x="6272789" y="1442334"/>
            <a:ext cx="4782312" cy="3981274"/>
          </a:xfrm>
          <a:prstGeom prst="rect">
            <a:avLst/>
          </a:prstGeom>
        </p:spPr>
      </p:pic>
      <p:sp>
        <p:nvSpPr>
          <p:cNvPr id="3" name="Content Placeholder 2">
            <a:extLst>
              <a:ext uri="{FF2B5EF4-FFF2-40B4-BE49-F238E27FC236}">
                <a16:creationId xmlns:a16="http://schemas.microsoft.com/office/drawing/2014/main" id="{4DF5884A-3AEC-3F4F-B3A5-473E106EDBA5}"/>
              </a:ext>
            </a:extLst>
          </p:cNvPr>
          <p:cNvSpPr>
            <a:spLocks noGrp="1"/>
          </p:cNvSpPr>
          <p:nvPr>
            <p:ph idx="1"/>
          </p:nvPr>
        </p:nvSpPr>
        <p:spPr>
          <a:xfrm>
            <a:off x="803244" y="2638044"/>
            <a:ext cx="4492932" cy="3263206"/>
          </a:xfrm>
        </p:spPr>
        <p:txBody>
          <a:bodyPr>
            <a:normAutofit/>
          </a:bodyPr>
          <a:lstStyle/>
          <a:p>
            <a:pPr marL="0" indent="0">
              <a:lnSpc>
                <a:spcPct val="90000"/>
              </a:lnSpc>
              <a:buNone/>
            </a:pPr>
            <a:r>
              <a:rPr lang="it-IT" sz="1300"/>
              <a:t> Bob Marley: Robert nesta (Bob) Marley nasce in un villaggio della Giamaica nel 1945. vittima per un lungo periodo di pregiudizi razziali, farà dei problemi della segregazione e del razzismo  un tema guida per tutta la sua vita.</a:t>
            </a:r>
          </a:p>
          <a:p>
            <a:pPr marL="0" indent="0">
              <a:lnSpc>
                <a:spcPct val="90000"/>
              </a:lnSpc>
              <a:buNone/>
            </a:pPr>
            <a:r>
              <a:rPr lang="it-IT" sz="1300"/>
              <a:t>Nel 1963 fonda, con altri musicisti, la band The </a:t>
            </a:r>
            <a:r>
              <a:rPr lang="it-IT" sz="1300" err="1"/>
              <a:t>Wailers</a:t>
            </a:r>
            <a:r>
              <a:rPr lang="it-IT" sz="1300"/>
              <a:t> con la quale inizia la sua carriera.</a:t>
            </a:r>
          </a:p>
          <a:p>
            <a:pPr marL="0" indent="0">
              <a:lnSpc>
                <a:spcPct val="90000"/>
              </a:lnSpc>
              <a:buNone/>
            </a:pPr>
            <a:r>
              <a:rPr lang="it-IT" sz="1300"/>
              <a:t>Marley scrive la maggior parte dei testi musicati quasi esclusivamente nel genere reggae, caratterizzato da un ritmo piuttosto lento e sincopato.</a:t>
            </a:r>
          </a:p>
          <a:p>
            <a:pPr marL="0" indent="0">
              <a:lnSpc>
                <a:spcPct val="90000"/>
              </a:lnSpc>
              <a:buNone/>
            </a:pPr>
            <a:r>
              <a:rPr lang="it-IT" sz="1300"/>
              <a:t>Natural </a:t>
            </a:r>
            <a:r>
              <a:rPr lang="it-IT" sz="1300" err="1"/>
              <a:t>Mystic</a:t>
            </a:r>
            <a:r>
              <a:rPr lang="it-IT" sz="1300"/>
              <a:t> è una delle più famose canzoni di Bob Marley.</a:t>
            </a:r>
          </a:p>
          <a:p>
            <a:pPr marL="0" indent="0">
              <a:lnSpc>
                <a:spcPct val="90000"/>
              </a:lnSpc>
              <a:buNone/>
            </a:pPr>
            <a:r>
              <a:rPr lang="it-IT" sz="1300"/>
              <a:t>Bob Muore nel 1981.</a:t>
            </a:r>
          </a:p>
          <a:p>
            <a:pPr marL="0" indent="0">
              <a:lnSpc>
                <a:spcPct val="90000"/>
              </a:lnSpc>
              <a:buNone/>
            </a:pPr>
            <a:r>
              <a:rPr lang="it-IT" sz="1300"/>
              <a:t> </a:t>
            </a:r>
          </a:p>
        </p:txBody>
      </p:sp>
      <p:sp>
        <p:nvSpPr>
          <p:cNvPr id="4" name="Title 3">
            <a:extLst>
              <a:ext uri="{FF2B5EF4-FFF2-40B4-BE49-F238E27FC236}">
                <a16:creationId xmlns:a16="http://schemas.microsoft.com/office/drawing/2014/main" id="{1BDE95F9-F65C-4348-9227-23B783D47D6E}"/>
              </a:ext>
            </a:extLst>
          </p:cNvPr>
          <p:cNvSpPr>
            <a:spLocks noGrp="1"/>
          </p:cNvSpPr>
          <p:nvPr>
            <p:ph type="title"/>
          </p:nvPr>
        </p:nvSpPr>
        <p:spPr>
          <a:xfrm>
            <a:off x="804672" y="964692"/>
            <a:ext cx="4476806" cy="1188720"/>
          </a:xfrm>
        </p:spPr>
        <p:txBody>
          <a:bodyPr>
            <a:normAutofit/>
          </a:bodyPr>
          <a:lstStyle/>
          <a:p>
            <a:r>
              <a:rPr lang="it-IT">
                <a:effectLst>
                  <a:reflection stA="0" dir="5400000" sy="-100000" algn="bl" rotWithShape="0"/>
                </a:effectLst>
              </a:rPr>
              <a:t>MUSICA</a:t>
            </a:r>
          </a:p>
        </p:txBody>
      </p:sp>
    </p:spTree>
    <p:extLst>
      <p:ext uri="{BB962C8B-B14F-4D97-AF65-F5344CB8AC3E}">
        <p14:creationId xmlns:p14="http://schemas.microsoft.com/office/powerpoint/2010/main" val="11104407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990FE9-7161-8E49-B8FA-85DCF4D62647}"/>
              </a:ext>
            </a:extLst>
          </p:cNvPr>
          <p:cNvPicPr>
            <a:picLocks noChangeAspect="1"/>
          </p:cNvPicPr>
          <p:nvPr/>
        </p:nvPicPr>
        <p:blipFill>
          <a:blip r:embed="rId2">
            <a:alphaModFix amt="33000"/>
            <a:extLst>
              <a:ext uri="{BEBA8EAE-BF5A-486C-A8C5-ECC9F3942E4B}">
                <a14:imgProps xmlns:a14="http://schemas.microsoft.com/office/drawing/2010/main">
                  <a14:imgLayer>
                    <a14:imgEffect>
                      <a14:colorTemperature colorTemp="8381"/>
                    </a14:imgEffect>
                    <a14:imgEffect>
                      <a14:saturation sat="0"/>
                    </a14:imgEffect>
                  </a14:imgLayer>
                </a14:imgProps>
              </a:ext>
            </a:extLst>
          </a:blip>
          <a:stretch>
            <a:fillRect/>
          </a:stretch>
        </p:blipFill>
        <p:spPr>
          <a:xfrm>
            <a:off x="0" y="0"/>
            <a:ext cx="12842236" cy="7211262"/>
          </a:xfrm>
          <a:prstGeom prst="rect">
            <a:avLst/>
          </a:prstGeom>
          <a:effectLst>
            <a:glow>
              <a:schemeClr val="accent1">
                <a:alpha val="40000"/>
              </a:schemeClr>
            </a:glow>
          </a:effectLst>
        </p:spPr>
      </p:pic>
      <p:sp>
        <p:nvSpPr>
          <p:cNvPr id="2" name="Title 1">
            <a:extLst>
              <a:ext uri="{FF2B5EF4-FFF2-40B4-BE49-F238E27FC236}">
                <a16:creationId xmlns:a16="http://schemas.microsoft.com/office/drawing/2014/main" id="{DDCFBC4B-545C-CE47-ABAC-2B99B60B86F9}"/>
              </a:ext>
            </a:extLst>
          </p:cNvPr>
          <p:cNvSpPr>
            <a:spLocks noGrp="1"/>
          </p:cNvSpPr>
          <p:nvPr>
            <p:ph type="title"/>
          </p:nvPr>
        </p:nvSpPr>
        <p:spPr>
          <a:xfrm>
            <a:off x="354223" y="437703"/>
            <a:ext cx="3244989" cy="1188720"/>
          </a:xfrm>
        </p:spPr>
        <p:txBody>
          <a:bodyPr/>
          <a:lstStyle/>
          <a:p>
            <a:pPr algn="ctr"/>
            <a:r>
              <a:rPr lang="it-IT" dirty="0">
                <a:latin typeface="Bauhaus 93" pitchFamily="82" charset="77"/>
              </a:rPr>
              <a:t>GINNASTICA</a:t>
            </a:r>
          </a:p>
        </p:txBody>
      </p:sp>
      <p:sp>
        <p:nvSpPr>
          <p:cNvPr id="3" name="Content Placeholder 2">
            <a:extLst>
              <a:ext uri="{FF2B5EF4-FFF2-40B4-BE49-F238E27FC236}">
                <a16:creationId xmlns:a16="http://schemas.microsoft.com/office/drawing/2014/main" id="{75999F16-6DBB-1A4A-8590-DDF49978C07F}"/>
              </a:ext>
            </a:extLst>
          </p:cNvPr>
          <p:cNvSpPr>
            <a:spLocks noGrp="1"/>
          </p:cNvSpPr>
          <p:nvPr>
            <p:ph idx="1"/>
          </p:nvPr>
        </p:nvSpPr>
        <p:spPr>
          <a:xfrm>
            <a:off x="354223" y="2620536"/>
            <a:ext cx="10431831" cy="3208701"/>
          </a:xfrm>
        </p:spPr>
        <p:txBody>
          <a:bodyPr>
            <a:normAutofit fontScale="85000" lnSpcReduction="20000"/>
          </a:bodyPr>
          <a:lstStyle/>
          <a:p>
            <a:pPr marL="0" indent="0">
              <a:buNone/>
            </a:pPr>
            <a:r>
              <a:rPr lang="it-IT" dirty="0">
                <a:solidFill>
                  <a:schemeClr val="bg1"/>
                </a:solidFill>
              </a:rPr>
              <a:t> </a:t>
            </a:r>
            <a:r>
              <a:rPr lang="it-IT" dirty="0">
                <a:solidFill>
                  <a:schemeClr val="tx1"/>
                </a:solidFill>
              </a:rPr>
              <a:t>Jesse </a:t>
            </a:r>
            <a:r>
              <a:rPr lang="it-IT" dirty="0" err="1">
                <a:solidFill>
                  <a:schemeClr val="tx1"/>
                </a:solidFill>
              </a:rPr>
              <a:t>Owens</a:t>
            </a:r>
            <a:endParaRPr lang="it-IT" dirty="0">
              <a:solidFill>
                <a:schemeClr val="tx1"/>
              </a:solidFill>
            </a:endParaRPr>
          </a:p>
          <a:p>
            <a:pPr marL="0" indent="0">
              <a:buNone/>
            </a:pPr>
            <a:r>
              <a:rPr lang="it-IT" dirty="0">
                <a:solidFill>
                  <a:schemeClr val="tx1"/>
                </a:solidFill>
              </a:rPr>
              <a:t> James Cleveland </a:t>
            </a:r>
            <a:r>
              <a:rPr lang="it-IT" dirty="0" err="1">
                <a:solidFill>
                  <a:schemeClr val="tx1"/>
                </a:solidFill>
              </a:rPr>
              <a:t>Owens</a:t>
            </a:r>
            <a:r>
              <a:rPr lang="it-IT" dirty="0">
                <a:solidFill>
                  <a:schemeClr val="tx1"/>
                </a:solidFill>
              </a:rPr>
              <a:t> era un ragazzo nero che nacque in Alabama.</a:t>
            </a:r>
          </a:p>
          <a:p>
            <a:pPr marL="0" indent="0">
              <a:buNone/>
            </a:pPr>
            <a:r>
              <a:rPr lang="it-IT" dirty="0">
                <a:solidFill>
                  <a:schemeClr val="tx1"/>
                </a:solidFill>
              </a:rPr>
              <a:t> Fu un’atleta formidabile. Correva veloce ed era un portento anche nel salto in lungo. Venne notato dall’università dell’Ohio che lo prese con se ad allenarsi. Nel 1935, in una sola gara, </a:t>
            </a:r>
            <a:r>
              <a:rPr lang="it-IT" dirty="0" err="1">
                <a:solidFill>
                  <a:schemeClr val="tx1"/>
                </a:solidFill>
              </a:rPr>
              <a:t>Owens</a:t>
            </a:r>
            <a:r>
              <a:rPr lang="it-IT" dirty="0">
                <a:solidFill>
                  <a:schemeClr val="tx1"/>
                </a:solidFill>
              </a:rPr>
              <a:t> stabili 3 record del mondo e ne eguagliò un quarto.</a:t>
            </a:r>
          </a:p>
          <a:p>
            <a:pPr marL="0" indent="0">
              <a:buNone/>
            </a:pPr>
            <a:r>
              <a:rPr lang="it-IT" dirty="0">
                <a:solidFill>
                  <a:schemeClr val="tx1"/>
                </a:solidFill>
              </a:rPr>
              <a:t>Jesse partecipò alle olimpiadi del 1936.  </a:t>
            </a:r>
          </a:p>
          <a:p>
            <a:pPr marL="0" indent="0">
              <a:buNone/>
            </a:pPr>
            <a:r>
              <a:rPr lang="it-IT" dirty="0" err="1">
                <a:solidFill>
                  <a:schemeClr val="tx1"/>
                </a:solidFill>
              </a:rPr>
              <a:t>Owens</a:t>
            </a:r>
            <a:r>
              <a:rPr lang="it-IT" dirty="0">
                <a:solidFill>
                  <a:schemeClr val="tx1"/>
                </a:solidFill>
              </a:rPr>
              <a:t> conquistò tutte le principali competizioni dell’ atletica. Vinse 4 medaglie d’oro conquistando i 100 e i 200 metri, la staffetta 4X100 e il salto in lungo.</a:t>
            </a:r>
          </a:p>
          <a:p>
            <a:pPr marL="0" indent="0">
              <a:buNone/>
            </a:pPr>
            <a:r>
              <a:rPr lang="it-IT" dirty="0">
                <a:solidFill>
                  <a:schemeClr val="tx1"/>
                </a:solidFill>
              </a:rPr>
              <a:t>  All’età di 66 anni Jesse morì  a causa di  cancro ai polmoni  nel 31 marzo 1980.</a:t>
            </a:r>
          </a:p>
          <a:p>
            <a:pPr marL="0" indent="0">
              <a:buNone/>
            </a:pPr>
            <a:r>
              <a:rPr lang="it-IT" dirty="0">
                <a:solidFill>
                  <a:schemeClr val="tx1"/>
                </a:solidFill>
              </a:rPr>
              <a:t>Nel 2016 era uscito nelle sale cinematografiche un film biografico che affrontava il tema dello sport, della sua impresa e del razzismo.</a:t>
            </a:r>
          </a:p>
          <a:p>
            <a:pPr marL="0" indent="0">
              <a:buNone/>
            </a:pPr>
            <a:endParaRPr lang="it-IT" dirty="0">
              <a:solidFill>
                <a:srgbClr val="002060"/>
              </a:solidFill>
            </a:endParaRPr>
          </a:p>
          <a:p>
            <a:pPr marL="0" indent="0">
              <a:buNone/>
            </a:pPr>
            <a:r>
              <a:rPr lang="it-IT" dirty="0">
                <a:solidFill>
                  <a:srgbClr val="002060"/>
                </a:solidFill>
              </a:rPr>
              <a:t>  </a:t>
            </a:r>
          </a:p>
        </p:txBody>
      </p:sp>
    </p:spTree>
    <p:extLst>
      <p:ext uri="{BB962C8B-B14F-4D97-AF65-F5344CB8AC3E}">
        <p14:creationId xmlns:p14="http://schemas.microsoft.com/office/powerpoint/2010/main" val="169983130"/>
      </p:ext>
    </p:extLst>
  </p:cSld>
  <p:clrMapOvr>
    <a:masterClrMapping/>
  </p:clrMapOvr>
  <mc:AlternateContent xmlns:mc="http://schemas.openxmlformats.org/markup-compatibility/2006">
    <mc:Choice xmlns:p14="http://schemas.microsoft.com/office/powerpoint/2010/main" Requires="p14">
      <p:transition spd="slow" p14:dur="5000">
        <p14:fla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9DDF2E-4861-EB46-B05A-A4A24866216B}"/>
              </a:ext>
            </a:extLst>
          </p:cNvPr>
          <p:cNvSpPr>
            <a:spLocks noGrp="1"/>
          </p:cNvSpPr>
          <p:nvPr>
            <p:ph idx="1"/>
          </p:nvPr>
        </p:nvSpPr>
        <p:spPr>
          <a:xfrm>
            <a:off x="6049182" y="802638"/>
            <a:ext cx="5408696" cy="5252722"/>
          </a:xfrm>
        </p:spPr>
        <p:txBody>
          <a:bodyPr anchor="ctr">
            <a:normAutofit/>
          </a:bodyPr>
          <a:lstStyle/>
          <a:p>
            <a:pPr marL="0" indent="0">
              <a:lnSpc>
                <a:spcPct val="90000"/>
              </a:lnSpc>
              <a:buNone/>
            </a:pPr>
            <a:r>
              <a:rPr lang="it-IT">
                <a:solidFill>
                  <a:schemeClr val="bg1"/>
                </a:solidFill>
              </a:rPr>
              <a:t>Prima di approfondire l’argomento, definiamo le parole «libertà» e «uguaglianza». Per libertà si intende la capacità di scegliere di pensare, di comunicare e di agire in modo autonomo. Pertanto, un uomo libero è anzitutto una persona che decide di scegliere.</a:t>
            </a:r>
          </a:p>
          <a:p>
            <a:pPr marL="0" indent="0">
              <a:lnSpc>
                <a:spcPct val="90000"/>
              </a:lnSpc>
              <a:buNone/>
            </a:pPr>
            <a:r>
              <a:rPr lang="it-IT">
                <a:solidFill>
                  <a:schemeClr val="bg1"/>
                </a:solidFill>
              </a:rPr>
              <a:t>L’uguaglianza tra esseri umani come concetto positivo si definisce come essere uguali di fronte alla Legge, senza discriminazioni basate sulla razza, sulla religione, sulle opinioni, eccetera.</a:t>
            </a:r>
          </a:p>
          <a:p>
            <a:pPr marL="0" indent="0">
              <a:lnSpc>
                <a:spcPct val="90000"/>
              </a:lnSpc>
              <a:buNone/>
            </a:pPr>
            <a:r>
              <a:rPr lang="it-IT">
                <a:solidFill>
                  <a:schemeClr val="bg1"/>
                </a:solidFill>
              </a:rPr>
              <a:t>Tutti nascono uguali nel diritto ad essere liberi: ciò è sancito dalla Dichiarazione Universale dei Diritti Umani, approvata dall’ONU nel 1948. La libertà e l’uguaglianza sono il fondamento della giustizia e della pace nel mondo.</a:t>
            </a:r>
            <a:br>
              <a:rPr lang="it-IT">
                <a:solidFill>
                  <a:schemeClr val="bg1"/>
                </a:solidFill>
              </a:rPr>
            </a:br>
            <a:endParaRPr lang="it-IT">
              <a:solidFill>
                <a:schemeClr val="bg1"/>
              </a:solidFill>
            </a:endParaRPr>
          </a:p>
          <a:p>
            <a:pPr marL="0" indent="0">
              <a:lnSpc>
                <a:spcPct val="90000"/>
              </a:lnSpc>
              <a:buNone/>
            </a:pPr>
            <a:endParaRPr lang="it-IT">
              <a:solidFill>
                <a:schemeClr val="bg1"/>
              </a:solidFill>
            </a:endParaRPr>
          </a:p>
          <a:p>
            <a:pPr marL="0" indent="0">
              <a:lnSpc>
                <a:spcPct val="90000"/>
              </a:lnSpc>
              <a:buNone/>
            </a:pPr>
            <a:r>
              <a:rPr lang="it-IT">
                <a:solidFill>
                  <a:schemeClr val="bg1"/>
                </a:solidFill>
              </a:rPr>
              <a:t> </a:t>
            </a:r>
          </a:p>
        </p:txBody>
      </p:sp>
    </p:spTree>
    <p:extLst>
      <p:ext uri="{BB962C8B-B14F-4D97-AF65-F5344CB8AC3E}">
        <p14:creationId xmlns:p14="http://schemas.microsoft.com/office/powerpoint/2010/main" val="1544596090"/>
      </p:ext>
    </p:extLst>
  </p:cSld>
  <p:clrMapOvr>
    <a:overrideClrMapping bg1="dk1" tx1="lt1" bg2="dk2" tx2="lt2" accent1="accent1" accent2="accent2" accent3="accent3" accent4="accent4" accent5="accent5" accent6="accent6" hlink="hlink" folHlink="folHlink"/>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6D49F1-BEDB-D44C-B31B-8AF3D15851D0}"/>
              </a:ext>
            </a:extLst>
          </p:cNvPr>
          <p:cNvPicPr>
            <a:picLocks noChangeAspect="1"/>
          </p:cNvPicPr>
          <p:nvPr/>
        </p:nvPicPr>
        <p:blipFill>
          <a:blip r:embed="rId3">
            <a:extLst>
              <a:ext uri="{BEBA8EAE-BF5A-486C-A8C5-ECC9F3942E4B}">
                <a14:imgProps xmlns:a14="http://schemas.microsoft.com/office/drawing/2010/main">
                  <a14:imgLayer>
                    <a14:imgEffect>
                      <a14:colorTemperature colorTemp="6830"/>
                    </a14:imgEffect>
                    <a14:imgEffect>
                      <a14:saturation sat="0"/>
                    </a14:imgEffect>
                  </a14:imgLayer>
                </a14:imgProps>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A834984-B201-B14F-A1FB-A13B7B7D6B42}"/>
              </a:ext>
            </a:extLst>
          </p:cNvPr>
          <p:cNvSpPr>
            <a:spLocks noGrp="1"/>
          </p:cNvSpPr>
          <p:nvPr>
            <p:ph idx="1"/>
          </p:nvPr>
        </p:nvSpPr>
        <p:spPr>
          <a:xfrm>
            <a:off x="420029" y="2598234"/>
            <a:ext cx="7631151" cy="2832409"/>
          </a:xfrm>
        </p:spPr>
        <p:txBody>
          <a:bodyPr/>
          <a:lstStyle/>
          <a:p>
            <a:pPr>
              <a:buNone/>
            </a:pPr>
            <a:r>
              <a:rPr lang="it-IT" dirty="0">
                <a:solidFill>
                  <a:schemeClr val="bg1"/>
                </a:solidFill>
              </a:rPr>
              <a:t>   Fino al 1910 il Sud Africa era una colonia dell’Impero Britannico: raggiunse la piena indipendenza nel 1931. </a:t>
            </a:r>
          </a:p>
          <a:p>
            <a:pPr>
              <a:buNone/>
            </a:pPr>
            <a:r>
              <a:rPr lang="it-IT" dirty="0">
                <a:solidFill>
                  <a:schemeClr val="bg1"/>
                </a:solidFill>
              </a:rPr>
              <a:t>   La popolazione era costituita da una minoranza bianca e da una maggioranza composta da neri indigeni. I bianchi, pur essendo la minoranza, controllavano la politica e l’economia del paese ; crearono una Costituzione e un sistema di leggi detta «Apartheid», che negava i diritti politici, sociali e civili alla maggioranza nera sudafricana.</a:t>
            </a:r>
          </a:p>
          <a:p>
            <a:endParaRPr lang="it-IT" dirty="0"/>
          </a:p>
        </p:txBody>
      </p:sp>
      <p:sp>
        <p:nvSpPr>
          <p:cNvPr id="2" name="Title 1">
            <a:extLst>
              <a:ext uri="{FF2B5EF4-FFF2-40B4-BE49-F238E27FC236}">
                <a16:creationId xmlns:a16="http://schemas.microsoft.com/office/drawing/2014/main" id="{1F5A280B-86A0-D948-829D-42C799ADAC1C}"/>
              </a:ext>
            </a:extLst>
          </p:cNvPr>
          <p:cNvSpPr>
            <a:spLocks noGrp="1"/>
          </p:cNvSpPr>
          <p:nvPr>
            <p:ph type="title"/>
          </p:nvPr>
        </p:nvSpPr>
        <p:spPr>
          <a:xfrm>
            <a:off x="2231136" y="480951"/>
            <a:ext cx="7729728" cy="1188720"/>
          </a:xfrm>
        </p:spPr>
        <p:txBody>
          <a:bodyPr>
            <a:normAutofit/>
          </a:bodyPr>
          <a:lstStyle/>
          <a:p>
            <a:pPr algn="ctr"/>
            <a:r>
              <a:rPr lang="it-IT" dirty="0"/>
              <a:t>GEOGRAFIA</a:t>
            </a:r>
          </a:p>
        </p:txBody>
      </p:sp>
    </p:spTree>
    <p:extLst>
      <p:ext uri="{BB962C8B-B14F-4D97-AF65-F5344CB8AC3E}">
        <p14:creationId xmlns:p14="http://schemas.microsoft.com/office/powerpoint/2010/main" val="1985703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6CF5B-BFC6-CE42-8853-B5856EAAACD8}"/>
              </a:ext>
            </a:extLst>
          </p:cNvPr>
          <p:cNvPicPr>
            <a:picLocks noChangeAspect="1"/>
          </p:cNvPicPr>
          <p:nvPr/>
        </p:nvPicPr>
        <p:blipFill>
          <a:blip r:embed="rId2"/>
          <a:stretch>
            <a:fillRect/>
          </a:stretch>
        </p:blipFill>
        <p:spPr>
          <a:xfrm>
            <a:off x="1" y="0"/>
            <a:ext cx="12191999" cy="6858000"/>
          </a:xfrm>
          <a:prstGeom prst="rect">
            <a:avLst/>
          </a:prstGeom>
        </p:spPr>
      </p:pic>
      <p:sp>
        <p:nvSpPr>
          <p:cNvPr id="3" name="Segnaposto contenuto 2"/>
          <p:cNvSpPr>
            <a:spLocks noGrp="1"/>
          </p:cNvSpPr>
          <p:nvPr>
            <p:ph idx="1"/>
          </p:nvPr>
        </p:nvSpPr>
        <p:spPr>
          <a:xfrm>
            <a:off x="134706" y="2408663"/>
            <a:ext cx="11752494" cy="3342515"/>
          </a:xfrm>
        </p:spPr>
        <p:txBody>
          <a:bodyPr>
            <a:normAutofit lnSpcReduction="10000"/>
          </a:bodyPr>
          <a:lstStyle/>
          <a:p>
            <a:pPr>
              <a:buNone/>
            </a:pPr>
            <a:r>
              <a:rPr lang="it-IT" i="1" dirty="0">
                <a:solidFill>
                  <a:schemeClr val="bg1"/>
                </a:solidFill>
              </a:rPr>
              <a:t>Tra gli oppositori dell’apartheid c’era Nelson Mandela che nel 1942</a:t>
            </a:r>
            <a:r>
              <a:rPr lang="it-IT" dirty="0">
                <a:solidFill>
                  <a:schemeClr val="bg1"/>
                </a:solidFill>
              </a:rPr>
              <a:t> entrò nell‘</a:t>
            </a:r>
            <a:r>
              <a:rPr lang="it-IT" dirty="0" err="1">
                <a:solidFill>
                  <a:schemeClr val="bg1"/>
                </a:solidFill>
              </a:rPr>
              <a:t>African</a:t>
            </a:r>
            <a:r>
              <a:rPr lang="it-IT" dirty="0">
                <a:solidFill>
                  <a:schemeClr val="bg1"/>
                </a:solidFill>
              </a:rPr>
              <a:t> </a:t>
            </a:r>
            <a:r>
              <a:rPr lang="it-IT" dirty="0" err="1">
                <a:solidFill>
                  <a:schemeClr val="bg1"/>
                </a:solidFill>
              </a:rPr>
              <a:t>national</a:t>
            </a:r>
            <a:r>
              <a:rPr lang="it-IT" dirty="0">
                <a:solidFill>
                  <a:schemeClr val="bg1"/>
                </a:solidFill>
              </a:rPr>
              <a:t> </a:t>
            </a:r>
            <a:r>
              <a:rPr lang="it-IT" dirty="0" err="1">
                <a:solidFill>
                  <a:schemeClr val="bg1"/>
                </a:solidFill>
              </a:rPr>
              <a:t>congress</a:t>
            </a:r>
            <a:r>
              <a:rPr lang="it-IT" dirty="0">
                <a:solidFill>
                  <a:schemeClr val="bg1"/>
                </a:solidFill>
              </a:rPr>
              <a:t> e ne diventò subito uno degli esponenti più noti. Dal 1961 l’ANC rinunciò alla non-violenza in seguito alla dura repressione scatenata dal governo sudafricano contro ogni opposizione. Mandela divenne il comandante dell’ala armata dell’ANC, il cui compito era quello di effettuare attentati contro le  strutture  produttive e governative del Paese e di elaborare piani di una possibile guerra civile per porre fine all’Apartheid. </a:t>
            </a:r>
          </a:p>
          <a:p>
            <a:pPr>
              <a:buNone/>
            </a:pPr>
            <a:r>
              <a:rPr lang="it-IT" dirty="0">
                <a:solidFill>
                  <a:schemeClr val="bg1"/>
                </a:solidFill>
              </a:rPr>
              <a:t>Nell'agosto del 1962 Mandela fu arrestato dalla polizia sudafricana e rimase imprigionato per 27 anni; nonostante le dure condizioni del carcere, riuscì a studiare e laurearsi in Legge.                                                                                          Le crescenti proteste dell'ANC e le pressioni della comunità internazionale portarono al suo rilascio l'11 febbraio 1990, su ordine del Presidente sudafricano.</a:t>
            </a:r>
          </a:p>
          <a:p>
            <a:pPr>
              <a:buNone/>
            </a:pPr>
            <a:r>
              <a:rPr lang="it-IT" dirty="0">
                <a:solidFill>
                  <a:schemeClr val="bg1"/>
                </a:solidFill>
              </a:rPr>
              <a:t>  Divenuto libero cittadino e presidente dell’ANC (1991-1999), Mandela vinse le elezioni a suffragio universale del 1994, e divenne il primo Capo di Stato di colore del Sud Africa. Mandela vinse il premio Nobel per la Pace nel 2003.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34CF9A-5A7E-C145-8838-C3E3A0D6C995}"/>
              </a:ext>
            </a:extLst>
          </p:cNvPr>
          <p:cNvPicPr>
            <a:picLocks noChangeAspect="1"/>
          </p:cNvPicPr>
          <p:nvPr/>
        </p:nvPicPr>
        <p:blipFill>
          <a:blip r:embed="rId2">
            <a:extLst>
              <a:ext uri="{BEBA8EAE-BF5A-486C-A8C5-ECC9F3942E4B}">
                <a14:imgProps xmlns:a14="http://schemas.microsoft.com/office/drawing/2010/main">
                  <a14:imgLayer>
                    <a14:imgEffect>
                      <a14:colorTemperature colorTemp="7186"/>
                    </a14:imgEffect>
                    <a14:imgEffect>
                      <a14:saturation sat="0"/>
                    </a14:imgEffect>
                  </a14:imgLayer>
                </a14:imgProps>
              </a:ext>
            </a:extLst>
          </a:blip>
          <a:stretch>
            <a:fillRect/>
          </a:stretch>
        </p:blipFill>
        <p:spPr>
          <a:xfrm>
            <a:off x="5297763" y="1590538"/>
            <a:ext cx="6250769" cy="3516057"/>
          </a:xfrm>
          <a:prstGeom prst="rect">
            <a:avLst/>
          </a:prstGeom>
        </p:spPr>
      </p:pic>
      <p:sp>
        <p:nvSpPr>
          <p:cNvPr id="3" name="Content Placeholder 2">
            <a:extLst>
              <a:ext uri="{FF2B5EF4-FFF2-40B4-BE49-F238E27FC236}">
                <a16:creationId xmlns:a16="http://schemas.microsoft.com/office/drawing/2014/main" id="{ED73E3B8-4D04-C045-9E22-A3DB66483912}"/>
              </a:ext>
            </a:extLst>
          </p:cNvPr>
          <p:cNvSpPr>
            <a:spLocks noGrp="1"/>
          </p:cNvSpPr>
          <p:nvPr>
            <p:ph idx="1"/>
          </p:nvPr>
        </p:nvSpPr>
        <p:spPr>
          <a:xfrm>
            <a:off x="643468" y="2638044"/>
            <a:ext cx="3363974" cy="3415622"/>
          </a:xfrm>
        </p:spPr>
        <p:txBody>
          <a:bodyPr>
            <a:normAutofit/>
          </a:bodyPr>
          <a:lstStyle/>
          <a:p>
            <a:pPr>
              <a:lnSpc>
                <a:spcPct val="90000"/>
              </a:lnSpc>
              <a:buNone/>
            </a:pPr>
            <a:r>
              <a:rPr lang="it-IT" sz="1300">
                <a:solidFill>
                  <a:schemeClr val="bg1"/>
                </a:solidFill>
              </a:rPr>
              <a:t>Martin Luther King: Martin Luther King Jr was born on 15th January  1929 in Atlanta, Georgia.</a:t>
            </a:r>
          </a:p>
          <a:p>
            <a:pPr>
              <a:lnSpc>
                <a:spcPct val="90000"/>
              </a:lnSpc>
              <a:buNone/>
            </a:pPr>
            <a:r>
              <a:rPr lang="it-IT" sz="1300">
                <a:solidFill>
                  <a:schemeClr val="bg1"/>
                </a:solidFill>
              </a:rPr>
              <a:t>He became one of the most important leaders  in the movement for equality during the 1960s.</a:t>
            </a:r>
          </a:p>
          <a:p>
            <a:pPr>
              <a:lnSpc>
                <a:spcPct val="90000"/>
              </a:lnSpc>
              <a:buNone/>
            </a:pPr>
            <a:r>
              <a:rPr lang="it-IT" sz="1300">
                <a:solidFill>
                  <a:schemeClr val="bg1"/>
                </a:solidFill>
              </a:rPr>
              <a:t>He told people how all men are created equal and should have the same human rights no matter what the colour of their skin or nationality.</a:t>
            </a:r>
          </a:p>
          <a:p>
            <a:pPr>
              <a:lnSpc>
                <a:spcPct val="90000"/>
              </a:lnSpc>
              <a:buNone/>
            </a:pPr>
            <a:r>
              <a:rPr lang="it-IT" sz="1300">
                <a:solidFill>
                  <a:schemeClr val="bg1"/>
                </a:solidFill>
              </a:rPr>
              <a:t>For many years after the abolition of slavery, afro americans were still considered second class citizens. They coud not eat at the same table as white people, go to the same schools or sit on the same buses. This was segregation. </a:t>
            </a:r>
          </a:p>
        </p:txBody>
      </p:sp>
      <p:sp>
        <p:nvSpPr>
          <p:cNvPr id="2" name="Title 1">
            <a:extLst>
              <a:ext uri="{FF2B5EF4-FFF2-40B4-BE49-F238E27FC236}">
                <a16:creationId xmlns:a16="http://schemas.microsoft.com/office/drawing/2014/main" id="{1C0C609A-4426-9F49-AE0A-BCDF7374BFD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it-IT">
                <a:solidFill>
                  <a:schemeClr val="bg1"/>
                </a:solidFill>
              </a:rPr>
              <a:t>ENGLISH</a:t>
            </a:r>
          </a:p>
        </p:txBody>
      </p:sp>
    </p:spTree>
    <p:extLst>
      <p:ext uri="{BB962C8B-B14F-4D97-AF65-F5344CB8AC3E}">
        <p14:creationId xmlns:p14="http://schemas.microsoft.com/office/powerpoint/2010/main" val="1345315585"/>
      </p:ext>
    </p:extLst>
  </p:cSld>
  <p:clrMapOvr>
    <a:masterClrMapping/>
  </p:clrMapOvr>
  <mc:AlternateContent xmlns:mc="http://schemas.openxmlformats.org/markup-compatibility/2006">
    <mc:Choice xmlns:p14="http://schemas.microsoft.com/office/powerpoint/2010/main" Requires="p14">
      <p:transition spd="slow" p14:dur="30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F3C951-7527-C04F-8316-AEDD4310560C}"/>
              </a:ext>
            </a:extLst>
          </p:cNvPr>
          <p:cNvPicPr>
            <a:picLocks noChangeAspect="1"/>
          </p:cNvPicPr>
          <p:nvPr/>
        </p:nvPicPr>
        <p:blipFill>
          <a:blip r:embed="rId2"/>
          <a:stretch>
            <a:fillRect/>
          </a:stretch>
        </p:blipFill>
        <p:spPr>
          <a:xfrm>
            <a:off x="-89209" y="0"/>
            <a:ext cx="12281209" cy="6858000"/>
          </a:xfrm>
          <a:prstGeom prst="rect">
            <a:avLst/>
          </a:prstGeom>
        </p:spPr>
      </p:pic>
      <p:sp>
        <p:nvSpPr>
          <p:cNvPr id="3" name="Segnaposto contenuto 2"/>
          <p:cNvSpPr>
            <a:spLocks noGrp="1"/>
          </p:cNvSpPr>
          <p:nvPr>
            <p:ph idx="1"/>
          </p:nvPr>
        </p:nvSpPr>
        <p:spPr>
          <a:xfrm>
            <a:off x="2231136" y="2163338"/>
            <a:ext cx="9366132" cy="3576690"/>
          </a:xfrm>
        </p:spPr>
        <p:txBody>
          <a:bodyPr/>
          <a:lstStyle/>
          <a:p>
            <a:pPr>
              <a:buNone/>
            </a:pPr>
            <a:r>
              <a:rPr lang="it-IT" dirty="0">
                <a:solidFill>
                  <a:schemeClr val="bg1"/>
                </a:solidFill>
              </a:rPr>
              <a:t>He </a:t>
            </a:r>
            <a:r>
              <a:rPr lang="it-IT" dirty="0" err="1">
                <a:solidFill>
                  <a:schemeClr val="bg1"/>
                </a:solidFill>
              </a:rPr>
              <a:t>organised</a:t>
            </a:r>
            <a:r>
              <a:rPr lang="it-IT" dirty="0">
                <a:solidFill>
                  <a:schemeClr val="bg1"/>
                </a:solidFill>
              </a:rPr>
              <a:t> non </a:t>
            </a:r>
            <a:r>
              <a:rPr lang="it-IT" dirty="0" err="1">
                <a:solidFill>
                  <a:schemeClr val="bg1"/>
                </a:solidFill>
              </a:rPr>
              <a:t>violent</a:t>
            </a:r>
            <a:r>
              <a:rPr lang="it-IT" dirty="0">
                <a:solidFill>
                  <a:schemeClr val="bg1"/>
                </a:solidFill>
              </a:rPr>
              <a:t> </a:t>
            </a:r>
            <a:r>
              <a:rPr lang="it-IT" dirty="0" err="1">
                <a:solidFill>
                  <a:schemeClr val="bg1"/>
                </a:solidFill>
              </a:rPr>
              <a:t>marches</a:t>
            </a:r>
            <a:r>
              <a:rPr lang="it-IT" dirty="0">
                <a:solidFill>
                  <a:schemeClr val="bg1"/>
                </a:solidFill>
              </a:rPr>
              <a:t> and </a:t>
            </a:r>
            <a:r>
              <a:rPr lang="it-IT" dirty="0" err="1">
                <a:solidFill>
                  <a:schemeClr val="bg1"/>
                </a:solidFill>
              </a:rPr>
              <a:t>protests</a:t>
            </a:r>
            <a:r>
              <a:rPr lang="it-IT" dirty="0">
                <a:solidFill>
                  <a:schemeClr val="bg1"/>
                </a:solidFill>
              </a:rPr>
              <a:t>. In 1963 </a:t>
            </a:r>
            <a:r>
              <a:rPr lang="it-IT" dirty="0" err="1">
                <a:solidFill>
                  <a:schemeClr val="bg1"/>
                </a:solidFill>
              </a:rPr>
              <a:t>he</a:t>
            </a:r>
            <a:r>
              <a:rPr lang="it-IT" dirty="0">
                <a:solidFill>
                  <a:schemeClr val="bg1"/>
                </a:solidFill>
              </a:rPr>
              <a:t> </a:t>
            </a:r>
            <a:r>
              <a:rPr lang="it-IT" dirty="0" err="1">
                <a:solidFill>
                  <a:schemeClr val="bg1"/>
                </a:solidFill>
              </a:rPr>
              <a:t>organised</a:t>
            </a:r>
            <a:r>
              <a:rPr lang="it-IT" dirty="0">
                <a:solidFill>
                  <a:schemeClr val="bg1"/>
                </a:solidFill>
              </a:rPr>
              <a:t> a </a:t>
            </a:r>
            <a:r>
              <a:rPr lang="it-IT" dirty="0" err="1">
                <a:solidFill>
                  <a:schemeClr val="bg1"/>
                </a:solidFill>
              </a:rPr>
              <a:t>civil</a:t>
            </a:r>
            <a:r>
              <a:rPr lang="it-IT" dirty="0">
                <a:solidFill>
                  <a:schemeClr val="bg1"/>
                </a:solidFill>
              </a:rPr>
              <a:t> right march in Washington Dc and more </a:t>
            </a:r>
            <a:r>
              <a:rPr lang="it-IT" dirty="0" err="1">
                <a:solidFill>
                  <a:schemeClr val="bg1"/>
                </a:solidFill>
              </a:rPr>
              <a:t>than</a:t>
            </a:r>
            <a:r>
              <a:rPr lang="it-IT" dirty="0">
                <a:solidFill>
                  <a:schemeClr val="bg1"/>
                </a:solidFill>
              </a:rPr>
              <a:t> 200,000 people </a:t>
            </a:r>
            <a:r>
              <a:rPr lang="it-IT" dirty="0" err="1">
                <a:solidFill>
                  <a:schemeClr val="bg1"/>
                </a:solidFill>
              </a:rPr>
              <a:t>came</a:t>
            </a:r>
            <a:r>
              <a:rPr lang="it-IT" dirty="0">
                <a:solidFill>
                  <a:schemeClr val="bg1"/>
                </a:solidFill>
              </a:rPr>
              <a:t>. </a:t>
            </a:r>
            <a:r>
              <a:rPr lang="it-IT" dirty="0" err="1">
                <a:solidFill>
                  <a:schemeClr val="bg1"/>
                </a:solidFill>
              </a:rPr>
              <a:t>Here</a:t>
            </a:r>
            <a:r>
              <a:rPr lang="it-IT" dirty="0">
                <a:solidFill>
                  <a:schemeClr val="bg1"/>
                </a:solidFill>
              </a:rPr>
              <a:t> </a:t>
            </a:r>
            <a:r>
              <a:rPr lang="it-IT" dirty="0" err="1">
                <a:solidFill>
                  <a:schemeClr val="bg1"/>
                </a:solidFill>
              </a:rPr>
              <a:t>he</a:t>
            </a:r>
            <a:r>
              <a:rPr lang="it-IT" dirty="0">
                <a:solidFill>
                  <a:schemeClr val="bg1"/>
                </a:solidFill>
              </a:rPr>
              <a:t> </a:t>
            </a:r>
            <a:r>
              <a:rPr lang="it-IT" dirty="0" err="1">
                <a:solidFill>
                  <a:schemeClr val="bg1"/>
                </a:solidFill>
              </a:rPr>
              <a:t>made</a:t>
            </a:r>
            <a:r>
              <a:rPr lang="it-IT" dirty="0">
                <a:solidFill>
                  <a:schemeClr val="bg1"/>
                </a:solidFill>
              </a:rPr>
              <a:t> </a:t>
            </a:r>
            <a:r>
              <a:rPr lang="it-IT" dirty="0" err="1">
                <a:solidFill>
                  <a:schemeClr val="bg1"/>
                </a:solidFill>
              </a:rPr>
              <a:t>his</a:t>
            </a:r>
            <a:r>
              <a:rPr lang="it-IT" dirty="0">
                <a:solidFill>
                  <a:schemeClr val="bg1"/>
                </a:solidFill>
              </a:rPr>
              <a:t> </a:t>
            </a:r>
            <a:r>
              <a:rPr lang="it-IT" dirty="0" err="1">
                <a:solidFill>
                  <a:schemeClr val="bg1"/>
                </a:solidFill>
              </a:rPr>
              <a:t>famous</a:t>
            </a:r>
            <a:r>
              <a:rPr lang="it-IT" dirty="0">
                <a:solidFill>
                  <a:schemeClr val="bg1"/>
                </a:solidFill>
              </a:rPr>
              <a:t> </a:t>
            </a:r>
            <a:r>
              <a:rPr lang="it-IT" dirty="0" err="1">
                <a:solidFill>
                  <a:schemeClr val="bg1"/>
                </a:solidFill>
              </a:rPr>
              <a:t>speech</a:t>
            </a:r>
            <a:r>
              <a:rPr lang="it-IT" dirty="0">
                <a:solidFill>
                  <a:schemeClr val="bg1"/>
                </a:solidFill>
              </a:rPr>
              <a:t> ‘i </a:t>
            </a:r>
            <a:r>
              <a:rPr lang="it-IT" dirty="0" err="1">
                <a:solidFill>
                  <a:schemeClr val="bg1"/>
                </a:solidFill>
              </a:rPr>
              <a:t>have</a:t>
            </a:r>
            <a:r>
              <a:rPr lang="it-IT" dirty="0">
                <a:solidFill>
                  <a:schemeClr val="bg1"/>
                </a:solidFill>
              </a:rPr>
              <a:t> a </a:t>
            </a:r>
            <a:r>
              <a:rPr lang="it-IT" dirty="0" err="1">
                <a:solidFill>
                  <a:schemeClr val="bg1"/>
                </a:solidFill>
              </a:rPr>
              <a:t>dream</a:t>
            </a:r>
            <a:r>
              <a:rPr lang="it-IT" dirty="0">
                <a:solidFill>
                  <a:schemeClr val="bg1"/>
                </a:solidFill>
              </a:rPr>
              <a:t>’.</a:t>
            </a:r>
          </a:p>
          <a:p>
            <a:pPr>
              <a:buNone/>
            </a:pPr>
            <a:r>
              <a:rPr lang="it-IT" dirty="0" err="1">
                <a:solidFill>
                  <a:schemeClr val="bg1"/>
                </a:solidFill>
              </a:rPr>
              <a:t>He</a:t>
            </a:r>
            <a:r>
              <a:rPr lang="it-IT" dirty="0">
                <a:solidFill>
                  <a:schemeClr val="bg1"/>
                </a:solidFill>
              </a:rPr>
              <a:t> </a:t>
            </a:r>
            <a:r>
              <a:rPr lang="it-IT" dirty="0" err="1">
                <a:solidFill>
                  <a:schemeClr val="bg1"/>
                </a:solidFill>
              </a:rPr>
              <a:t>was</a:t>
            </a:r>
            <a:r>
              <a:rPr lang="it-IT" dirty="0">
                <a:solidFill>
                  <a:schemeClr val="bg1"/>
                </a:solidFill>
              </a:rPr>
              <a:t> </a:t>
            </a:r>
            <a:r>
              <a:rPr lang="it-IT" dirty="0" err="1">
                <a:solidFill>
                  <a:schemeClr val="bg1"/>
                </a:solidFill>
              </a:rPr>
              <a:t>awarded</a:t>
            </a:r>
            <a:r>
              <a:rPr lang="it-IT" dirty="0">
                <a:solidFill>
                  <a:schemeClr val="bg1"/>
                </a:solidFill>
              </a:rPr>
              <a:t> the Nobel </a:t>
            </a:r>
            <a:r>
              <a:rPr lang="it-IT" dirty="0" err="1">
                <a:solidFill>
                  <a:schemeClr val="bg1"/>
                </a:solidFill>
              </a:rPr>
              <a:t>Peace</a:t>
            </a:r>
            <a:r>
              <a:rPr lang="it-IT" dirty="0">
                <a:solidFill>
                  <a:schemeClr val="bg1"/>
                </a:solidFill>
              </a:rPr>
              <a:t> </a:t>
            </a:r>
            <a:r>
              <a:rPr lang="it-IT" dirty="0" err="1">
                <a:solidFill>
                  <a:schemeClr val="bg1"/>
                </a:solidFill>
              </a:rPr>
              <a:t>Prize</a:t>
            </a:r>
            <a:r>
              <a:rPr lang="it-IT" dirty="0">
                <a:solidFill>
                  <a:schemeClr val="bg1"/>
                </a:solidFill>
              </a:rPr>
              <a:t> in 1964.</a:t>
            </a:r>
          </a:p>
          <a:p>
            <a:pPr>
              <a:buNone/>
            </a:pPr>
            <a:r>
              <a:rPr lang="it-IT" dirty="0">
                <a:solidFill>
                  <a:schemeClr val="bg1"/>
                </a:solidFill>
              </a:rPr>
              <a:t>In 1964 </a:t>
            </a:r>
            <a:r>
              <a:rPr lang="it-IT" dirty="0" err="1">
                <a:solidFill>
                  <a:schemeClr val="bg1"/>
                </a:solidFill>
              </a:rPr>
              <a:t>racial</a:t>
            </a:r>
            <a:r>
              <a:rPr lang="it-IT" dirty="0">
                <a:solidFill>
                  <a:schemeClr val="bg1"/>
                </a:solidFill>
              </a:rPr>
              <a:t> </a:t>
            </a:r>
            <a:r>
              <a:rPr lang="it-IT" dirty="0" err="1">
                <a:solidFill>
                  <a:schemeClr val="bg1"/>
                </a:solidFill>
              </a:rPr>
              <a:t>discrimination</a:t>
            </a:r>
            <a:r>
              <a:rPr lang="it-IT" dirty="0">
                <a:solidFill>
                  <a:schemeClr val="bg1"/>
                </a:solidFill>
              </a:rPr>
              <a:t> </a:t>
            </a:r>
            <a:r>
              <a:rPr lang="it-IT" dirty="0" err="1">
                <a:solidFill>
                  <a:schemeClr val="bg1"/>
                </a:solidFill>
              </a:rPr>
              <a:t>became</a:t>
            </a:r>
            <a:r>
              <a:rPr lang="it-IT" dirty="0">
                <a:solidFill>
                  <a:schemeClr val="bg1"/>
                </a:solidFill>
              </a:rPr>
              <a:t> </a:t>
            </a:r>
            <a:r>
              <a:rPr lang="it-IT" dirty="0" err="1">
                <a:solidFill>
                  <a:schemeClr val="bg1"/>
                </a:solidFill>
              </a:rPr>
              <a:t>illegal</a:t>
            </a:r>
            <a:r>
              <a:rPr lang="it-IT" dirty="0">
                <a:solidFill>
                  <a:schemeClr val="bg1"/>
                </a:solidFill>
              </a:rPr>
              <a:t>.</a:t>
            </a:r>
          </a:p>
          <a:p>
            <a:pPr>
              <a:buNone/>
            </a:pPr>
            <a:r>
              <a:rPr lang="it-IT" dirty="0" err="1">
                <a:solidFill>
                  <a:schemeClr val="bg1"/>
                </a:solidFill>
              </a:rPr>
              <a:t>He</a:t>
            </a:r>
            <a:r>
              <a:rPr lang="it-IT" dirty="0">
                <a:solidFill>
                  <a:schemeClr val="bg1"/>
                </a:solidFill>
              </a:rPr>
              <a:t> </a:t>
            </a:r>
            <a:r>
              <a:rPr lang="it-IT" dirty="0" err="1">
                <a:solidFill>
                  <a:schemeClr val="bg1"/>
                </a:solidFill>
              </a:rPr>
              <a:t>was</a:t>
            </a:r>
            <a:r>
              <a:rPr lang="it-IT" dirty="0">
                <a:solidFill>
                  <a:schemeClr val="bg1"/>
                </a:solidFill>
              </a:rPr>
              <a:t> </a:t>
            </a:r>
            <a:r>
              <a:rPr lang="it-IT" dirty="0" err="1">
                <a:solidFill>
                  <a:schemeClr val="bg1"/>
                </a:solidFill>
              </a:rPr>
              <a:t>assasinated</a:t>
            </a:r>
            <a:r>
              <a:rPr lang="it-IT" dirty="0">
                <a:solidFill>
                  <a:schemeClr val="bg1"/>
                </a:solidFill>
              </a:rPr>
              <a:t> in 1968. </a:t>
            </a:r>
            <a:r>
              <a:rPr lang="it-IT" dirty="0" err="1">
                <a:solidFill>
                  <a:schemeClr val="bg1"/>
                </a:solidFill>
              </a:rPr>
              <a:t>He</a:t>
            </a:r>
            <a:r>
              <a:rPr lang="it-IT" dirty="0">
                <a:solidFill>
                  <a:schemeClr val="bg1"/>
                </a:solidFill>
              </a:rPr>
              <a:t> </a:t>
            </a:r>
            <a:r>
              <a:rPr lang="it-IT" dirty="0" err="1">
                <a:solidFill>
                  <a:schemeClr val="bg1"/>
                </a:solidFill>
              </a:rPr>
              <a:t>was</a:t>
            </a:r>
            <a:r>
              <a:rPr lang="it-IT" dirty="0">
                <a:solidFill>
                  <a:schemeClr val="bg1"/>
                </a:solidFill>
              </a:rPr>
              <a:t> </a:t>
            </a:r>
            <a:r>
              <a:rPr lang="it-IT" dirty="0" err="1">
                <a:solidFill>
                  <a:schemeClr val="bg1"/>
                </a:solidFill>
              </a:rPr>
              <a:t>only</a:t>
            </a:r>
            <a:r>
              <a:rPr lang="it-IT" dirty="0">
                <a:solidFill>
                  <a:schemeClr val="bg1"/>
                </a:solidFill>
              </a:rPr>
              <a:t> 39. </a:t>
            </a:r>
            <a:r>
              <a:rPr lang="it-IT" dirty="0" err="1">
                <a:solidFill>
                  <a:schemeClr val="bg1"/>
                </a:solidFill>
              </a:rPr>
              <a:t>He</a:t>
            </a:r>
            <a:r>
              <a:rPr lang="it-IT" dirty="0">
                <a:solidFill>
                  <a:schemeClr val="bg1"/>
                </a:solidFill>
              </a:rPr>
              <a:t> </a:t>
            </a:r>
            <a:r>
              <a:rPr lang="it-IT" dirty="0" err="1">
                <a:solidFill>
                  <a:schemeClr val="bg1"/>
                </a:solidFill>
              </a:rPr>
              <a:t>is</a:t>
            </a:r>
            <a:r>
              <a:rPr lang="it-IT" dirty="0">
                <a:solidFill>
                  <a:schemeClr val="bg1"/>
                </a:solidFill>
              </a:rPr>
              <a:t> </a:t>
            </a:r>
            <a:r>
              <a:rPr lang="it-IT" dirty="0" err="1">
                <a:solidFill>
                  <a:schemeClr val="bg1"/>
                </a:solidFill>
              </a:rPr>
              <a:t>buried</a:t>
            </a:r>
            <a:r>
              <a:rPr lang="it-IT" dirty="0">
                <a:solidFill>
                  <a:schemeClr val="bg1"/>
                </a:solidFill>
              </a:rPr>
              <a:t> at the King Center in Atlanta</a:t>
            </a:r>
            <a:r>
              <a:rPr lang="it-IT" dirty="0"/>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5E0C2B-CA87-E440-BF0C-1052FECE527A}"/>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975F78F-B135-DF49-AA2F-7053B00F987D}"/>
              </a:ext>
            </a:extLst>
          </p:cNvPr>
          <p:cNvSpPr>
            <a:spLocks noGrp="1"/>
          </p:cNvSpPr>
          <p:nvPr>
            <p:ph idx="1"/>
          </p:nvPr>
        </p:nvSpPr>
        <p:spPr>
          <a:xfrm>
            <a:off x="1170878" y="1895708"/>
            <a:ext cx="10270273" cy="4170556"/>
          </a:xfrm>
          <a:noFill/>
        </p:spPr>
        <p:txBody>
          <a:bodyPr>
            <a:normAutofit/>
          </a:bodyPr>
          <a:lstStyle/>
          <a:p>
            <a:pPr marL="0" indent="0">
              <a:buNone/>
            </a:pPr>
            <a:r>
              <a:rPr lang="it-IT" dirty="0">
                <a:solidFill>
                  <a:schemeClr val="bg1"/>
                </a:solidFill>
              </a:rPr>
              <a:t>La vita dei Partigiani: I Partigiani vivevano nascosti sulle montagne o in città, erano uomini e donne che dedicarono il proprio impegno  e spesso anche la vita per cambiare il destino dell’Italia.</a:t>
            </a:r>
          </a:p>
          <a:p>
            <a:pPr marL="0" indent="0">
              <a:buNone/>
            </a:pPr>
            <a:r>
              <a:rPr lang="it-IT" dirty="0">
                <a:solidFill>
                  <a:schemeClr val="bg1"/>
                </a:solidFill>
              </a:rPr>
              <a:t>La loro vita era molto difficile: fingevano di continuare l’esistenza di sempre per non suscitare sospetti, ma compivano clandestinamente azioni di sabotaggio o propaganda.</a:t>
            </a:r>
          </a:p>
          <a:p>
            <a:pPr marL="0" indent="0">
              <a:buNone/>
            </a:pPr>
            <a:r>
              <a:rPr lang="it-IT" dirty="0">
                <a:solidFill>
                  <a:schemeClr val="bg1"/>
                </a:solidFill>
              </a:rPr>
              <a:t>Molti giovani si rifugiarono sulle montagne dove combattevano contro i </a:t>
            </a:r>
            <a:r>
              <a:rPr lang="it-IT" dirty="0" err="1">
                <a:solidFill>
                  <a:schemeClr val="bg1"/>
                </a:solidFill>
              </a:rPr>
              <a:t>Nazifasciti</a:t>
            </a:r>
            <a:r>
              <a:rPr lang="it-IT" dirty="0">
                <a:solidFill>
                  <a:schemeClr val="bg1"/>
                </a:solidFill>
              </a:rPr>
              <a:t>.</a:t>
            </a:r>
          </a:p>
          <a:p>
            <a:pPr marL="0" indent="0">
              <a:buNone/>
            </a:pPr>
            <a:r>
              <a:rPr lang="it-IT" dirty="0">
                <a:solidFill>
                  <a:schemeClr val="bg1"/>
                </a:solidFill>
              </a:rPr>
              <a:t>C’erano anche delle ragazze tra le fila dei Partigiani: alcune si armavano come gli uomini  e combattevano in montagna; altre facevano le staffette, portavano cioè avanti e indietro messaggi o cibo o quanto era </a:t>
            </a:r>
            <a:r>
              <a:rPr lang="it-IT" dirty="0" err="1">
                <a:solidFill>
                  <a:schemeClr val="bg1"/>
                </a:solidFill>
              </a:rPr>
              <a:t>neccessario</a:t>
            </a:r>
            <a:r>
              <a:rPr lang="it-IT" dirty="0">
                <a:solidFill>
                  <a:schemeClr val="bg1"/>
                </a:solidFill>
              </a:rPr>
              <a:t> per la </a:t>
            </a:r>
            <a:r>
              <a:rPr lang="it-IT" dirty="0" err="1">
                <a:solidFill>
                  <a:schemeClr val="bg1"/>
                </a:solidFill>
              </a:rPr>
              <a:t>soppravvivenza</a:t>
            </a:r>
            <a:r>
              <a:rPr lang="it-IT" dirty="0">
                <a:solidFill>
                  <a:schemeClr val="bg1"/>
                </a:solidFill>
              </a:rPr>
              <a:t> dei compagni.</a:t>
            </a:r>
          </a:p>
          <a:p>
            <a:pPr marL="0" indent="0">
              <a:buNone/>
            </a:pPr>
            <a:r>
              <a:rPr lang="it-IT" dirty="0">
                <a:solidFill>
                  <a:schemeClr val="bg1"/>
                </a:solidFill>
              </a:rPr>
              <a:t>Era molto pericoloso fare la staffetta, bisognava infatti </a:t>
            </a:r>
            <a:r>
              <a:rPr lang="it-IT" dirty="0" err="1">
                <a:solidFill>
                  <a:schemeClr val="bg1"/>
                </a:solidFill>
              </a:rPr>
              <a:t>passareper</a:t>
            </a:r>
            <a:r>
              <a:rPr lang="it-IT" dirty="0">
                <a:solidFill>
                  <a:schemeClr val="bg1"/>
                </a:solidFill>
              </a:rPr>
              <a:t> i posti di blocco controllati dai nazisti.</a:t>
            </a:r>
          </a:p>
          <a:p>
            <a:pPr marL="0" indent="0">
              <a:buNone/>
            </a:pPr>
            <a:endParaRPr lang="it-IT" dirty="0"/>
          </a:p>
          <a:p>
            <a:pPr marL="0" indent="0">
              <a:buNone/>
            </a:pPr>
            <a:endParaRPr lang="it-IT" dirty="0"/>
          </a:p>
        </p:txBody>
      </p:sp>
      <p:sp>
        <p:nvSpPr>
          <p:cNvPr id="2" name="Title 1">
            <a:extLst>
              <a:ext uri="{FF2B5EF4-FFF2-40B4-BE49-F238E27FC236}">
                <a16:creationId xmlns:a16="http://schemas.microsoft.com/office/drawing/2014/main" id="{51855921-8C6E-C145-BFB8-343473B74A20}"/>
              </a:ext>
            </a:extLst>
          </p:cNvPr>
          <p:cNvSpPr>
            <a:spLocks noGrp="1"/>
          </p:cNvSpPr>
          <p:nvPr>
            <p:ph type="title"/>
          </p:nvPr>
        </p:nvSpPr>
        <p:spPr>
          <a:xfrm>
            <a:off x="1943955" y="227082"/>
            <a:ext cx="7729728" cy="1188720"/>
          </a:xfrm>
        </p:spPr>
        <p:txBody>
          <a:bodyPr/>
          <a:lstStyle/>
          <a:p>
            <a:pPr algn="ctr"/>
            <a:r>
              <a:rPr lang="it-IT" dirty="0"/>
              <a:t>STORIA</a:t>
            </a:r>
          </a:p>
        </p:txBody>
      </p:sp>
    </p:spTree>
    <p:extLst>
      <p:ext uri="{BB962C8B-B14F-4D97-AF65-F5344CB8AC3E}">
        <p14:creationId xmlns:p14="http://schemas.microsoft.com/office/powerpoint/2010/main" val="1436064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EC83-5A75-9E4C-9219-33630B192730}"/>
              </a:ext>
            </a:extLst>
          </p:cNvPr>
          <p:cNvSpPr>
            <a:spLocks noGrp="1"/>
          </p:cNvSpPr>
          <p:nvPr>
            <p:ph type="title"/>
          </p:nvPr>
        </p:nvSpPr>
        <p:spPr>
          <a:xfrm>
            <a:off x="462337" y="339047"/>
            <a:ext cx="5424755" cy="1351641"/>
          </a:xfrm>
        </p:spPr>
        <p:txBody>
          <a:bodyPr/>
          <a:lstStyle/>
          <a:p>
            <a:pPr algn="ctr"/>
            <a:r>
              <a:rPr lang="it-IT" dirty="0"/>
              <a:t>SCIENZE</a:t>
            </a:r>
          </a:p>
        </p:txBody>
      </p:sp>
      <p:pic>
        <p:nvPicPr>
          <p:cNvPr id="5" name="Content Placeholder 4">
            <a:extLst>
              <a:ext uri="{FF2B5EF4-FFF2-40B4-BE49-F238E27FC236}">
                <a16:creationId xmlns:a16="http://schemas.microsoft.com/office/drawing/2014/main" id="{0A83685A-2CC2-1C47-BA73-55DEF726B7F3}"/>
              </a:ext>
            </a:extLst>
          </p:cNvPr>
          <p:cNvPicPr>
            <a:picLocks noGrp="1" noChangeAspect="1"/>
          </p:cNvPicPr>
          <p:nvPr>
            <p:ph idx="1"/>
          </p:nvPr>
        </p:nvPicPr>
        <p:blipFill>
          <a:blip r:embed="rId2"/>
          <a:stretch>
            <a:fillRect/>
          </a:stretch>
        </p:blipFill>
        <p:spPr>
          <a:xfrm>
            <a:off x="6534364" y="-42243"/>
            <a:ext cx="4904958" cy="6313470"/>
          </a:xfrm>
        </p:spPr>
      </p:pic>
      <p:sp>
        <p:nvSpPr>
          <p:cNvPr id="6" name="TextBox 5">
            <a:extLst>
              <a:ext uri="{FF2B5EF4-FFF2-40B4-BE49-F238E27FC236}">
                <a16:creationId xmlns:a16="http://schemas.microsoft.com/office/drawing/2014/main" id="{98BA6103-D99C-F944-AB3F-ECF8D804D339}"/>
              </a:ext>
            </a:extLst>
          </p:cNvPr>
          <p:cNvSpPr txBox="1"/>
          <p:nvPr/>
        </p:nvSpPr>
        <p:spPr>
          <a:xfrm>
            <a:off x="1284728" y="1889334"/>
            <a:ext cx="4279890" cy="369332"/>
          </a:xfrm>
          <a:prstGeom prst="rect">
            <a:avLst/>
          </a:prstGeom>
          <a:noFill/>
        </p:spPr>
        <p:txBody>
          <a:bodyPr wrap="none" rtlCol="0">
            <a:spAutoFit/>
          </a:bodyPr>
          <a:lstStyle/>
          <a:p>
            <a:r>
              <a:rPr lang="it-IT" dirty="0"/>
              <a:t>Siamo liberi o governati dai  nostri neuroni?</a:t>
            </a:r>
          </a:p>
        </p:txBody>
      </p:sp>
      <p:sp>
        <p:nvSpPr>
          <p:cNvPr id="7" name="TextBox 6">
            <a:extLst>
              <a:ext uri="{FF2B5EF4-FFF2-40B4-BE49-F238E27FC236}">
                <a16:creationId xmlns:a16="http://schemas.microsoft.com/office/drawing/2014/main" id="{4ACCA105-B2B3-0640-A3C2-4471A6E787D0}"/>
              </a:ext>
            </a:extLst>
          </p:cNvPr>
          <p:cNvSpPr txBox="1"/>
          <p:nvPr/>
        </p:nvSpPr>
        <p:spPr>
          <a:xfrm>
            <a:off x="314981" y="2300909"/>
            <a:ext cx="6219383" cy="3970318"/>
          </a:xfrm>
          <a:prstGeom prst="rect">
            <a:avLst/>
          </a:prstGeom>
          <a:noFill/>
        </p:spPr>
        <p:txBody>
          <a:bodyPr wrap="square" rtlCol="0">
            <a:spAutoFit/>
          </a:bodyPr>
          <a:lstStyle/>
          <a:p>
            <a:r>
              <a:rPr lang="it-IT" b="1" dirty="0"/>
              <a:t>L’elettroencefalogramma - esame che registra l’attività elettrica  del cervello - in soggetti che fanno libere scelte: flettere dito o spingere bottone. La decisione occorre 200 </a:t>
            </a:r>
            <a:r>
              <a:rPr lang="it-IT" b="1" dirty="0" err="1"/>
              <a:t>msec</a:t>
            </a:r>
            <a:r>
              <a:rPr lang="it-IT" b="1" dirty="0"/>
              <a:t> prima di flettere il dito. Sorpresa: cambiamenti nell’attività cerebrale avvengono 300 </a:t>
            </a:r>
            <a:r>
              <a:rPr lang="it-IT" b="1" dirty="0" err="1"/>
              <a:t>millisec</a:t>
            </a:r>
            <a:r>
              <a:rPr lang="it-IT" b="1" dirty="0"/>
              <a:t> prima che sia fatta una decisione conscia. Per alcuni: decisione presa dal cervello fisico prima che dalla coscienza. Per costoro il libero arbitro, la libertà di decidere, non esiste, è un’illusione, sono i nostri neuroni a decidere. Ma </a:t>
            </a:r>
            <a:r>
              <a:rPr lang="it-IT" b="1" dirty="0" err="1"/>
              <a:t>Libet</a:t>
            </a:r>
            <a:r>
              <a:rPr lang="it-IT" b="1" dirty="0"/>
              <a:t>: nello iato tra decisione conscia di agire e il movimento, di 200millisec, c’è un’</a:t>
            </a:r>
            <a:r>
              <a:rPr lang="it-IT" b="1" dirty="0" err="1"/>
              <a:t>oppportunità</a:t>
            </a:r>
            <a:r>
              <a:rPr lang="it-IT" b="1" dirty="0"/>
              <a:t> per la mente conscia di porre un veto.  Dipende se consideriamo l’essere umano come un animale come gli altri, o come un essere che decide del proprio destino autonomamente , anche rispetto ai riflessi del proprio cervello. </a:t>
            </a:r>
            <a:endParaRPr lang="it-IT" dirty="0"/>
          </a:p>
        </p:txBody>
      </p:sp>
    </p:spTree>
    <p:extLst>
      <p:ext uri="{BB962C8B-B14F-4D97-AF65-F5344CB8AC3E}">
        <p14:creationId xmlns:p14="http://schemas.microsoft.com/office/powerpoint/2010/main" val="1247565319"/>
      </p:ext>
    </p:extLst>
  </p:cSld>
  <p:clrMapOvr>
    <a:masterClrMapping/>
  </p:clrMapOvr>
  <mc:AlternateContent xmlns:mc="http://schemas.openxmlformats.org/markup-compatibility/2006">
    <mc:Choice xmlns:p14="http://schemas.microsoft.com/office/powerpoint/2010/main" Requires="p14">
      <p:transition spd="slow" p14:dur="5000">
        <p14:vortex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F460BB-FB87-45F2-BD48-0F23BCD24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8609AA-B96B-2C45-86A5-6E8AAECA73D2}"/>
              </a:ext>
            </a:extLst>
          </p:cNvPr>
          <p:cNvPicPr>
            <a:picLocks noChangeAspect="1"/>
          </p:cNvPicPr>
          <p:nvPr/>
        </p:nvPicPr>
        <p:blipFill rotWithShape="1">
          <a:blip r:embed="rId2">
            <a:extLst>
              <a:ext uri="{BEBA8EAE-BF5A-486C-A8C5-ECC9F3942E4B}">
                <a14:imgProps xmlns:a14="http://schemas.microsoft.com/office/drawing/2010/main">
                  <a14:imgLayer>
                    <a14:imgEffect>
                      <a14:colorTemperature colorTemp="5846"/>
                    </a14:imgEffect>
                    <a14:imgEffect>
                      <a14:saturation sat="117000"/>
                    </a14:imgEffect>
                  </a14:imgLayer>
                </a14:imgProps>
              </a:ext>
            </a:extLst>
          </a:blip>
          <a:srcRect l="16081" r="10553" b="-1"/>
          <a:stretch/>
        </p:blipFill>
        <p:spPr>
          <a:xfrm>
            <a:off x="4654296" y="10"/>
            <a:ext cx="7537704" cy="6857990"/>
          </a:xfrm>
          <a:prstGeom prst="rect">
            <a:avLst/>
          </a:prstGeom>
        </p:spPr>
      </p:pic>
      <p:sp>
        <p:nvSpPr>
          <p:cNvPr id="3" name="Content Placeholder 2">
            <a:extLst>
              <a:ext uri="{FF2B5EF4-FFF2-40B4-BE49-F238E27FC236}">
                <a16:creationId xmlns:a16="http://schemas.microsoft.com/office/drawing/2014/main" id="{D716B23A-5473-BF48-B3D4-26845DB4A96A}"/>
              </a:ext>
            </a:extLst>
          </p:cNvPr>
          <p:cNvSpPr>
            <a:spLocks noGrp="1"/>
          </p:cNvSpPr>
          <p:nvPr>
            <p:ph idx="1"/>
          </p:nvPr>
        </p:nvSpPr>
        <p:spPr>
          <a:xfrm>
            <a:off x="640081" y="973600"/>
            <a:ext cx="3374136" cy="4924280"/>
          </a:xfrm>
        </p:spPr>
        <p:txBody>
          <a:bodyPr anchor="ctr">
            <a:normAutofit/>
          </a:bodyPr>
          <a:lstStyle/>
          <a:p>
            <a:pPr marL="0" indent="0" fontAlgn="base">
              <a:lnSpc>
                <a:spcPct val="90000"/>
              </a:lnSpc>
              <a:buNone/>
            </a:pPr>
            <a:r>
              <a:rPr lang="it-IT" sz="1300">
                <a:solidFill>
                  <a:srgbClr val="FFFFFF"/>
                </a:solidFill>
              </a:rPr>
              <a:t>La Statua della Libertà è stata inaugurata nel 1886, è un monumento situato a Liberty Island, New York.  Ed è anche uno dei monumenti più importanti e famosi al mondo.</a:t>
            </a:r>
          </a:p>
          <a:p>
            <a:pPr marL="0" indent="0" fontAlgn="base">
              <a:lnSpc>
                <a:spcPct val="90000"/>
              </a:lnSpc>
              <a:buNone/>
            </a:pPr>
            <a:r>
              <a:rPr lang="it-IT" sz="1300">
                <a:solidFill>
                  <a:srgbClr val="FFFFFF"/>
                </a:solidFill>
              </a:rPr>
              <a:t>La statua della libertà fu creata da Frèdèric Auguste Bartholdi, uno scultore francese.</a:t>
            </a:r>
          </a:p>
          <a:p>
            <a:pPr marL="0" indent="0" fontAlgn="base">
              <a:lnSpc>
                <a:spcPct val="90000"/>
              </a:lnSpc>
              <a:buNone/>
            </a:pPr>
            <a:r>
              <a:rPr lang="it-IT" sz="1300">
                <a:solidFill>
                  <a:srgbClr val="FFFFFF"/>
                </a:solidFill>
              </a:rPr>
              <a:t>Bartholdi  ci mise 21 anni per far diventare la statua realtà.</a:t>
            </a:r>
          </a:p>
          <a:p>
            <a:pPr marL="0" indent="0" fontAlgn="base">
              <a:lnSpc>
                <a:spcPct val="90000"/>
              </a:lnSpc>
              <a:buNone/>
            </a:pPr>
            <a:r>
              <a:rPr lang="it-IT" sz="1300">
                <a:solidFill>
                  <a:srgbClr val="FFFFFF"/>
                </a:solidFill>
              </a:rPr>
              <a:t>Quest’opera rappresenta  la madre di Bartholdi che indossa una lunga toga, e che  sorregge sulla mano destra una fiaccola (simbolo della libertà) mentre nell’altro braccio tiene una tavola in cui è scritta la data di indipendenza dell’America nel 4 luglio 1776.</a:t>
            </a:r>
          </a:p>
          <a:p>
            <a:pPr marL="0" indent="0" fontAlgn="base">
              <a:lnSpc>
                <a:spcPct val="90000"/>
              </a:lnSpc>
              <a:buNone/>
            </a:pPr>
            <a:r>
              <a:rPr lang="it-IT" sz="1300">
                <a:solidFill>
                  <a:srgbClr val="FFFFFF"/>
                </a:solidFill>
              </a:rPr>
              <a:t>Sul capo della statua è posta una corona a sette punte: rappresentano i sette mari ed i sette continenti del mondo, con l’auspicio che la libertà conquisti tutto il mondo. </a:t>
            </a:r>
          </a:p>
          <a:p>
            <a:pPr marL="0" indent="0" fontAlgn="base">
              <a:lnSpc>
                <a:spcPct val="90000"/>
              </a:lnSpc>
              <a:buNone/>
            </a:pPr>
            <a:br>
              <a:rPr lang="it-IT" sz="1300">
                <a:solidFill>
                  <a:srgbClr val="FFFFFF"/>
                </a:solidFill>
              </a:rPr>
            </a:br>
            <a:endParaRPr lang="it-IT" sz="1300">
              <a:solidFill>
                <a:srgbClr val="FFFFFF"/>
              </a:solidFill>
            </a:endParaRPr>
          </a:p>
          <a:p>
            <a:pPr>
              <a:lnSpc>
                <a:spcPct val="90000"/>
              </a:lnSpc>
              <a:buNone/>
            </a:pPr>
            <a:endParaRPr lang="it-IT" sz="1300">
              <a:solidFill>
                <a:srgbClr val="FFFFFF"/>
              </a:solidFill>
            </a:endParaRPr>
          </a:p>
        </p:txBody>
      </p:sp>
      <p:sp>
        <p:nvSpPr>
          <p:cNvPr id="2" name="Title 1">
            <a:extLst>
              <a:ext uri="{FF2B5EF4-FFF2-40B4-BE49-F238E27FC236}">
                <a16:creationId xmlns:a16="http://schemas.microsoft.com/office/drawing/2014/main" id="{C29ABA84-46A6-E446-AB9F-CB12233B898A}"/>
              </a:ext>
            </a:extLst>
          </p:cNvPr>
          <p:cNvSpPr>
            <a:spLocks noGrp="1"/>
          </p:cNvSpPr>
          <p:nvPr>
            <p:ph type="title"/>
          </p:nvPr>
        </p:nvSpPr>
        <p:spPr>
          <a:xfrm>
            <a:off x="5458968" y="2834640"/>
            <a:ext cx="5928360" cy="1188720"/>
          </a:xfrm>
          <a:solidFill>
            <a:schemeClr val="bg1">
              <a:alpha val="80000"/>
            </a:schemeClr>
          </a:solidFill>
          <a:ln>
            <a:solidFill>
              <a:schemeClr val="tx1">
                <a:lumMod val="75000"/>
                <a:lumOff val="25000"/>
              </a:schemeClr>
            </a:solidFill>
          </a:ln>
        </p:spPr>
        <p:txBody>
          <a:bodyPr>
            <a:normAutofit/>
          </a:bodyPr>
          <a:lstStyle/>
          <a:p>
            <a:r>
              <a:rPr lang="it-IT">
                <a:solidFill>
                  <a:schemeClr val="tx1">
                    <a:lumMod val="85000"/>
                    <a:lumOff val="15000"/>
                  </a:schemeClr>
                </a:solidFill>
              </a:rPr>
              <a:t>ARTE </a:t>
            </a:r>
          </a:p>
        </p:txBody>
      </p:sp>
    </p:spTree>
    <p:extLst>
      <p:ext uri="{BB962C8B-B14F-4D97-AF65-F5344CB8AC3E}">
        <p14:creationId xmlns:p14="http://schemas.microsoft.com/office/powerpoint/2010/main" val="1508998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000">
        <p14:shred/>
      </p:transition>
    </mc:Choice>
    <mc:Fallback>
      <p:transition spd="slow">
        <p:fade/>
      </p:transition>
    </mc:Fallback>
  </mc:AlternateContent>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{6262E884-CA56-D546-864D-E835CDD478B7}tf10001120</Template>
  <TotalTime>2487</TotalTime>
  <Words>1093</Words>
  <Application>Microsoft Office PowerPoint</Application>
  <PresentationFormat>Widescreen</PresentationFormat>
  <Paragraphs>64</Paragraphs>
  <Slides>13</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Bauhaus 93</vt:lpstr>
      <vt:lpstr>Calibri</vt:lpstr>
      <vt:lpstr>Gill Sans MT</vt:lpstr>
      <vt:lpstr>Parcel</vt:lpstr>
      <vt:lpstr>LIBERTà E UGUAGLIANZA</vt:lpstr>
      <vt:lpstr>Presentazione standard di PowerPoint</vt:lpstr>
      <vt:lpstr>GEOGRAFIA</vt:lpstr>
      <vt:lpstr>Presentazione standard di PowerPoint</vt:lpstr>
      <vt:lpstr>ENGLISH</vt:lpstr>
      <vt:lpstr>Presentazione standard di PowerPoint</vt:lpstr>
      <vt:lpstr>STORIA</vt:lpstr>
      <vt:lpstr>SCIENZE</vt:lpstr>
      <vt:lpstr>ARTE </vt:lpstr>
      <vt:lpstr>TECNOLOGIA</vt:lpstr>
      <vt:lpstr>EBRAICO</vt:lpstr>
      <vt:lpstr>MUSICA</vt:lpstr>
      <vt:lpstr>GINNASTICA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LIBERTÀ E UGUALIANZA</dc:title>
  <dc:creator>Microsoft Office User</dc:creator>
  <cp:lastModifiedBy>Avrah</cp:lastModifiedBy>
  <cp:revision>76</cp:revision>
  <dcterms:created xsi:type="dcterms:W3CDTF">2018-05-29T16:37:42Z</dcterms:created>
  <dcterms:modified xsi:type="dcterms:W3CDTF">2018-06-19T07:04:32Z</dcterms:modified>
</cp:coreProperties>
</file>