
<file path=[Content_Types].xml><?xml version="1.0" encoding="utf-8"?>
<Types xmlns="http://schemas.openxmlformats.org/package/2006/content-types">
  <Default Extension="mp3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9" r:id="rId2"/>
    <p:sldId id="256" r:id="rId3"/>
    <p:sldId id="267" r:id="rId4"/>
    <p:sldId id="258" r:id="rId5"/>
    <p:sldId id="257" r:id="rId6"/>
    <p:sldId id="263" r:id="rId7"/>
    <p:sldId id="259" r:id="rId8"/>
    <p:sldId id="262" r:id="rId9"/>
    <p:sldId id="265" r:id="rId10"/>
    <p:sldId id="260" r:id="rId11"/>
    <p:sldId id="269" r:id="rId12"/>
    <p:sldId id="261" r:id="rId13"/>
    <p:sldId id="278" r:id="rId14"/>
    <p:sldId id="266" r:id="rId15"/>
    <p:sldId id="268" r:id="rId16"/>
    <p:sldId id="273" r:id="rId17"/>
    <p:sldId id="264" r:id="rId18"/>
    <p:sldId id="274" r:id="rId19"/>
    <p:sldId id="271" r:id="rId20"/>
    <p:sldId id="276" r:id="rId21"/>
    <p:sldId id="272" r:id="rId22"/>
    <p:sldId id="275" r:id="rId23"/>
    <p:sldId id="277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D4D4D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94660"/>
  </p:normalViewPr>
  <p:slideViewPr>
    <p:cSldViewPr>
      <p:cViewPr>
        <p:scale>
          <a:sx n="66" d="100"/>
          <a:sy n="66" d="100"/>
        </p:scale>
        <p:origin x="-1518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5EC3D-F7EC-403E-A9C2-DCCF8FB31DC5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F75B2-1DC2-4336-B4FA-684D93811B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22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F75B2-1DC2-4336-B4FA-684D93811BAF}" type="slidenum">
              <a:rPr lang="it-IT" smtClean="0"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F75B2-1DC2-4336-B4FA-684D93811BAF}" type="slidenum">
              <a:rPr lang="it-IT" smtClean="0"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F75B2-1DC2-4336-B4FA-684D93811BAF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296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F75B2-1DC2-4336-B4FA-684D93811BAF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3226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A1D9-4CA2-46CC-99F8-43C1EE2B1CD1}" type="datetimeFigureOut">
              <a:rPr lang="it-IT" smtClean="0"/>
              <a:pPr/>
              <a:t>19/06/2018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E596-D2C3-4FC2-94B6-79CA908C36D1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A1D9-4CA2-46CC-99F8-43C1EE2B1CD1}" type="datetimeFigureOut">
              <a:rPr lang="it-IT" smtClean="0"/>
              <a:pPr/>
              <a:t>19/06/2018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E596-D2C3-4FC2-94B6-79CA908C36D1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A1D9-4CA2-46CC-99F8-43C1EE2B1CD1}" type="datetimeFigureOut">
              <a:rPr lang="it-IT" smtClean="0"/>
              <a:pPr/>
              <a:t>19/06/2018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E596-D2C3-4FC2-94B6-79CA908C36D1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A1D9-4CA2-46CC-99F8-43C1EE2B1CD1}" type="datetimeFigureOut">
              <a:rPr lang="it-IT" smtClean="0"/>
              <a:pPr/>
              <a:t>19/06/2018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E596-D2C3-4FC2-94B6-79CA908C36D1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A1D9-4CA2-46CC-99F8-43C1EE2B1CD1}" type="datetimeFigureOut">
              <a:rPr lang="it-IT" smtClean="0"/>
              <a:pPr/>
              <a:t>19/06/2018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E596-D2C3-4FC2-94B6-79CA908C36D1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A1D9-4CA2-46CC-99F8-43C1EE2B1CD1}" type="datetimeFigureOut">
              <a:rPr lang="it-IT" smtClean="0"/>
              <a:pPr/>
              <a:t>19/06/2018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E596-D2C3-4FC2-94B6-79CA908C36D1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A1D9-4CA2-46CC-99F8-43C1EE2B1CD1}" type="datetimeFigureOut">
              <a:rPr lang="it-IT" smtClean="0"/>
              <a:pPr/>
              <a:t>19/06/2018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E596-D2C3-4FC2-94B6-79CA908C36D1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A1D9-4CA2-46CC-99F8-43C1EE2B1CD1}" type="datetimeFigureOut">
              <a:rPr lang="it-IT" smtClean="0"/>
              <a:pPr/>
              <a:t>19/06/2018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E596-D2C3-4FC2-94B6-79CA908C36D1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A1D9-4CA2-46CC-99F8-43C1EE2B1CD1}" type="datetimeFigureOut">
              <a:rPr lang="it-IT" smtClean="0"/>
              <a:pPr/>
              <a:t>19/06/2018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E596-D2C3-4FC2-94B6-79CA908C36D1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A1D9-4CA2-46CC-99F8-43C1EE2B1CD1}" type="datetimeFigureOut">
              <a:rPr lang="it-IT" smtClean="0"/>
              <a:pPr/>
              <a:t>19/06/2018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E596-D2C3-4FC2-94B6-79CA908C36D1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A1D9-4CA2-46CC-99F8-43C1EE2B1CD1}" type="datetimeFigureOut">
              <a:rPr lang="it-IT" smtClean="0"/>
              <a:pPr/>
              <a:t>19/06/2018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E596-D2C3-4FC2-94B6-79CA908C36D1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t="-1000" r="-1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4A1D9-4CA2-46CC-99F8-43C1EE2B1CD1}" type="datetimeFigureOut">
              <a:rPr lang="it-IT" smtClean="0"/>
              <a:pPr/>
              <a:t>19/06/2018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BE596-D2C3-4FC2-94B6-79CA908C36D1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.jpg"/><Relationship Id="rId7" Type="http://schemas.openxmlformats.org/officeDocument/2006/relationships/slide" Target="slide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1.xml"/><Relationship Id="rId11" Type="http://schemas.openxmlformats.org/officeDocument/2006/relationships/slide" Target="slide19.xml"/><Relationship Id="rId5" Type="http://schemas.openxmlformats.org/officeDocument/2006/relationships/slide" Target="slide14.xml"/><Relationship Id="rId10" Type="http://schemas.openxmlformats.org/officeDocument/2006/relationships/slide" Target="slide22.xml"/><Relationship Id="rId4" Type="http://schemas.openxmlformats.org/officeDocument/2006/relationships/slide" Target="slide4.xml"/><Relationship Id="rId9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2952328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Ho scelto questo argomento perché mi ha affascinato studiare il concetto dell’ignoto che posso vedere ma non posso toccare, ma solo immaginare… </a:t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dirty="0" smtClean="0">
                <a:solidFill>
                  <a:schemeClr val="bg1"/>
                </a:solidFill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5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STAR WARS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5720" y="1500174"/>
            <a:ext cx="8462744" cy="4857772"/>
          </a:xfrm>
          <a:solidFill>
            <a:schemeClr val="bg1">
              <a:alpha val="43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it-IT" dirty="0" smtClean="0"/>
              <a:t>    Una colonna sonora è un accompagnamento musicale che varia in base alla scena, ad esempio se c’è una scena di battaglia l’ accompagnamento sarà veloce.</a:t>
            </a:r>
          </a:p>
          <a:p>
            <a:pPr>
              <a:buNone/>
            </a:pPr>
            <a:r>
              <a:rPr lang="it-IT" dirty="0" smtClean="0"/>
              <a:t>La colonna sonora di star </a:t>
            </a:r>
            <a:r>
              <a:rPr lang="it-IT" dirty="0" err="1" smtClean="0"/>
              <a:t>wars</a:t>
            </a:r>
            <a:r>
              <a:rPr lang="it-IT" dirty="0" smtClean="0"/>
              <a:t> è molto famosa, è un lavoro del compositore John </a:t>
            </a:r>
            <a:r>
              <a:rPr lang="it-IT" dirty="0" err="1" smtClean="0"/>
              <a:t>Wiliams</a:t>
            </a:r>
            <a:r>
              <a:rPr lang="it-IT" dirty="0" smtClean="0"/>
              <a:t>, temi derivati principalmente dai componimenti di Richard Strauss. Ogni traccia musicale è perfettamente predisposta per tutte le scene della pellicola, sia per le scene di battaglia nello spazio, sia in quelle che si devono traspirare i sogni e le speranze dei personaggi</a:t>
            </a:r>
            <a:r>
              <a:rPr lang="it-IT" dirty="0" smtClean="0">
                <a:solidFill>
                  <a:schemeClr val="bg1"/>
                </a:solidFill>
              </a:rPr>
              <a:t>.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Freccia circolare in su 3">
            <a:hlinkClick r:id="rId5" action="ppaction://hlinksldjump"/>
          </p:cNvPr>
          <p:cNvSpPr/>
          <p:nvPr/>
        </p:nvSpPr>
        <p:spPr>
          <a:xfrm>
            <a:off x="7092280" y="6072206"/>
            <a:ext cx="1357322" cy="5714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5" name="Colonna Sonora Star Wars- Sigla Iniziale + Marcia  Imperia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La guerra fredda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00200"/>
            <a:ext cx="8964488" cy="5043510"/>
          </a:xfrm>
          <a:solidFill>
            <a:schemeClr val="bg1">
              <a:alpha val="2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it-IT" dirty="0">
                <a:latin typeface="Arial"/>
              </a:rPr>
              <a:t>Con l'espressione </a:t>
            </a:r>
            <a:r>
              <a:rPr lang="it-IT" b="1" dirty="0">
                <a:latin typeface="Arial"/>
              </a:rPr>
              <a:t>guerra fredda</a:t>
            </a:r>
            <a:r>
              <a:rPr lang="it-IT" dirty="0">
                <a:latin typeface="Arial"/>
              </a:rPr>
              <a:t> si indica la </a:t>
            </a:r>
            <a:r>
              <a:rPr lang="it-IT" dirty="0" smtClean="0">
                <a:latin typeface="Arial"/>
              </a:rPr>
              <a:t>contrapposizione politica,</a:t>
            </a:r>
            <a:r>
              <a:rPr lang="it-IT" dirty="0">
                <a:latin typeface="Arial"/>
              </a:rPr>
              <a:t> </a:t>
            </a:r>
            <a:r>
              <a:rPr lang="it-IT" dirty="0" smtClean="0">
                <a:latin typeface="Arial"/>
              </a:rPr>
              <a:t>ideologica</a:t>
            </a:r>
            <a:r>
              <a:rPr lang="it-IT" dirty="0">
                <a:latin typeface="Arial"/>
              </a:rPr>
              <a:t> e militare </a:t>
            </a:r>
            <a:r>
              <a:rPr lang="it-IT" dirty="0" smtClean="0">
                <a:latin typeface="Arial"/>
              </a:rPr>
              <a:t>che si venne </a:t>
            </a:r>
            <a:r>
              <a:rPr lang="it-IT" dirty="0">
                <a:latin typeface="Arial"/>
              </a:rPr>
              <a:t>a </a:t>
            </a:r>
            <a:r>
              <a:rPr lang="it-IT" dirty="0" smtClean="0">
                <a:latin typeface="Arial"/>
              </a:rPr>
              <a:t>creare </a:t>
            </a:r>
            <a:r>
              <a:rPr lang="it-IT" dirty="0">
                <a:latin typeface="Arial"/>
              </a:rPr>
              <a:t>intorno al </a:t>
            </a:r>
            <a:r>
              <a:rPr lang="it-IT" dirty="0" smtClean="0">
                <a:latin typeface="Arial"/>
              </a:rPr>
              <a:t>1947, </a:t>
            </a:r>
            <a:r>
              <a:rPr lang="it-IT" dirty="0">
                <a:latin typeface="Arial"/>
              </a:rPr>
              <a:t>tra le due potenze principali emerse vincitrici dalla seconda guerra mondiale: gli S</a:t>
            </a:r>
            <a:r>
              <a:rPr lang="it-IT" dirty="0" smtClean="0">
                <a:latin typeface="Arial"/>
              </a:rPr>
              <a:t>tati Uniti d'America</a:t>
            </a:r>
            <a:r>
              <a:rPr lang="it-IT" dirty="0">
                <a:latin typeface="Arial"/>
              </a:rPr>
              <a:t> e </a:t>
            </a:r>
            <a:r>
              <a:rPr lang="it-IT" dirty="0" smtClean="0">
                <a:latin typeface="Arial"/>
              </a:rPr>
              <a:t>l'Unione </a:t>
            </a:r>
            <a:r>
              <a:rPr lang="it-IT" dirty="0">
                <a:latin typeface="Arial"/>
              </a:rPr>
              <a:t>Sovietica. Ben presto si giunse alla divisione dell'Europa </a:t>
            </a:r>
            <a:r>
              <a:rPr lang="it-IT" dirty="0" smtClean="0">
                <a:latin typeface="Arial"/>
              </a:rPr>
              <a:t>e </a:t>
            </a:r>
            <a:r>
              <a:rPr lang="it-IT" dirty="0">
                <a:latin typeface="Arial"/>
              </a:rPr>
              <a:t>alla formazione di blocchi internazionali ostili, </a:t>
            </a:r>
            <a:r>
              <a:rPr lang="it-IT" dirty="0" smtClean="0">
                <a:latin typeface="Arial"/>
              </a:rPr>
              <a:t>chiamati: </a:t>
            </a:r>
            <a:r>
              <a:rPr lang="it-IT" i="1" dirty="0" smtClean="0">
                <a:latin typeface="Arial"/>
              </a:rPr>
              <a:t>Occidente</a:t>
            </a:r>
            <a:r>
              <a:rPr lang="it-IT" dirty="0">
                <a:latin typeface="Arial"/>
              </a:rPr>
              <a:t> (gli Stati </a:t>
            </a:r>
            <a:r>
              <a:rPr lang="it-IT" dirty="0" smtClean="0">
                <a:latin typeface="Arial"/>
              </a:rPr>
              <a:t>Uniti e gli </a:t>
            </a:r>
            <a:r>
              <a:rPr lang="it-IT" dirty="0">
                <a:latin typeface="Arial"/>
              </a:rPr>
              <a:t>alleati della </a:t>
            </a:r>
            <a:r>
              <a:rPr lang="it-IT" dirty="0" smtClean="0">
                <a:latin typeface="Arial"/>
              </a:rPr>
              <a:t>NATO) e ‘Blocco comunista’ </a:t>
            </a:r>
            <a:r>
              <a:rPr lang="it-IT" dirty="0">
                <a:latin typeface="Arial"/>
              </a:rPr>
              <a:t>(l'Unione </a:t>
            </a:r>
            <a:r>
              <a:rPr lang="it-IT" dirty="0" smtClean="0">
                <a:latin typeface="Arial"/>
              </a:rPr>
              <a:t>Sovietica, </a:t>
            </a:r>
            <a:r>
              <a:rPr lang="it-IT" dirty="0">
                <a:latin typeface="Arial"/>
              </a:rPr>
              <a:t>gli alleati del Patto di </a:t>
            </a:r>
            <a:r>
              <a:rPr lang="it-IT" dirty="0" smtClean="0">
                <a:latin typeface="Arial"/>
              </a:rPr>
              <a:t>Varsavia), 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357850"/>
          </a:xfrm>
          <a:solidFill>
            <a:schemeClr val="bg1">
              <a:alpha val="27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La più grande competizione tra americani e sovietici fu la “corsa allo spazio” che in quegli anni prese l’ avvio.</a:t>
            </a:r>
          </a:p>
          <a:p>
            <a:r>
              <a:rPr lang="it-IT" dirty="0" smtClean="0"/>
              <a:t>Il primo satellite artificiale è stato inviato da Mosca: lo Sputnik.  </a:t>
            </a:r>
          </a:p>
          <a:p>
            <a:r>
              <a:rPr lang="it-IT" dirty="0" smtClean="0"/>
              <a:t>Il 12 aprile 1961 Mosca lanciò nello spazio il primo uomo Jurij </a:t>
            </a:r>
            <a:r>
              <a:rPr lang="it-IT" dirty="0" err="1" smtClean="0"/>
              <a:t>Gagarin</a:t>
            </a:r>
            <a:r>
              <a:rPr lang="it-IT" dirty="0" smtClean="0"/>
              <a:t>. </a:t>
            </a:r>
          </a:p>
          <a:p>
            <a:r>
              <a:rPr lang="it-IT" dirty="0" smtClean="0"/>
              <a:t>Per recuperare la superiorità americana nel cosmo, Kennedy finanziò un ambizioso progetto, così iniziarono una serie di missioni orbitali che si conclusero nel 1969, con l’ </a:t>
            </a:r>
            <a:r>
              <a:rPr lang="it-IT" dirty="0" err="1" smtClean="0"/>
              <a:t>atteragio</a:t>
            </a:r>
            <a:r>
              <a:rPr lang="it-IT" dirty="0" smtClean="0"/>
              <a:t> di </a:t>
            </a:r>
            <a:r>
              <a:rPr lang="it-IT" dirty="0" err="1" smtClean="0"/>
              <a:t>Nile</a:t>
            </a:r>
            <a:r>
              <a:rPr lang="it-IT" dirty="0" smtClean="0"/>
              <a:t> Armstrong sulla Luna.</a:t>
            </a:r>
          </a:p>
          <a:p>
            <a:r>
              <a:rPr lang="it-IT" dirty="0" smtClean="0"/>
              <a:t>La corsa allo spazio aveva anche scopi militari sviluppare testate atomiche, in grado di distruggere il territorio nemico. La produzione di bombe atomiche era aumentata vertiginosamente tanto che si inizio a parlare di “equilibrio del terrore”.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89654"/>
            <a:ext cx="8424936" cy="5832648"/>
          </a:xfrm>
          <a:solidFill>
            <a:schemeClr val="bg1">
              <a:alpha val="3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Ormai nella guerra fredda qualsiasi cosa era diventata una competizione anche lo sport.</a:t>
            </a:r>
          </a:p>
          <a:p>
            <a:r>
              <a:rPr lang="it-IT" dirty="0" smtClean="0"/>
              <a:t>Nel 1980 vennero organizzate le olimpiadi a </a:t>
            </a:r>
            <a:r>
              <a:rPr lang="it-IT" dirty="0"/>
              <a:t>M</a:t>
            </a:r>
            <a:r>
              <a:rPr lang="it-IT" dirty="0" smtClean="0"/>
              <a:t>osca boicottate  dagli Americani. Nel 1984 vennero organizzate le olimpiadi a Los Angeles che poi vennero boicottate dai Russi per vendetta. </a:t>
            </a:r>
          </a:p>
          <a:p>
            <a:r>
              <a:rPr lang="it-IT" dirty="0" smtClean="0"/>
              <a:t>Alla fine degli anni 70 la produzione di testate nucleari diminuirono drasticamente grazie a vari accordi chiamati SALT, anni dopo si arrivò ad un periodo chiamato ‘disgelo’.</a:t>
            </a:r>
          </a:p>
          <a:p>
            <a:r>
              <a:rPr lang="it-IT" dirty="0" smtClean="0"/>
              <a:t>La guerre ebbe fine con la caduta del muro di Berlino nel 9 novembre del 1989. </a:t>
            </a:r>
            <a:endParaRPr lang="it-IT" dirty="0"/>
          </a:p>
        </p:txBody>
      </p:sp>
      <p:sp>
        <p:nvSpPr>
          <p:cNvPr id="4" name="Freccia circolare in su 3">
            <a:hlinkClick r:id="rId3" action="ppaction://hlinksldjump"/>
          </p:cNvPr>
          <p:cNvSpPr/>
          <p:nvPr/>
        </p:nvSpPr>
        <p:spPr>
          <a:xfrm>
            <a:off x="7380312" y="6162645"/>
            <a:ext cx="1296144" cy="5486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8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chemeClr val="bg1"/>
                </a:solidFill>
              </a:rPr>
              <a:t>ginnastica</a:t>
            </a:r>
            <a:r>
              <a:rPr lang="it-IT" dirty="0" err="1" smtClean="0"/>
              <a:t>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lnSpcReduction="10000"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Stare nello spazio per dei mesi è un’impresa che ha dell’epico per non pochi aspetti. Uno di questi è la costante convivenza con l’assenza di gravità, che di fatto rende impossibile qualsiasi tentativo di praticare attività sportiva. Come fare dunque per tonificare i </a:t>
            </a:r>
            <a:r>
              <a:rPr lang="it-IT" sz="2800" dirty="0" smtClean="0">
                <a:solidFill>
                  <a:schemeClr val="bg1"/>
                </a:solidFill>
              </a:rPr>
              <a:t>muscoli,  più </a:t>
            </a:r>
            <a:r>
              <a:rPr lang="it-IT" sz="2800" dirty="0">
                <a:solidFill>
                  <a:schemeClr val="bg1"/>
                </a:solidFill>
              </a:rPr>
              <a:t>in </a:t>
            </a:r>
            <a:r>
              <a:rPr lang="it-IT" sz="2800" dirty="0" smtClean="0">
                <a:solidFill>
                  <a:schemeClr val="bg1"/>
                </a:solidFill>
              </a:rPr>
              <a:t>generale per </a:t>
            </a:r>
            <a:r>
              <a:rPr lang="it-IT" sz="2800" dirty="0">
                <a:solidFill>
                  <a:schemeClr val="bg1"/>
                </a:solidFill>
              </a:rPr>
              <a:t>tenersi in forma</a:t>
            </a:r>
            <a:r>
              <a:rPr lang="it-IT" sz="2800" dirty="0" smtClean="0">
                <a:solidFill>
                  <a:schemeClr val="bg1"/>
                </a:solidFill>
              </a:rPr>
              <a:t>?</a:t>
            </a:r>
          </a:p>
          <a:p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>
                <a:solidFill>
                  <a:schemeClr val="bg1"/>
                </a:solidFill>
              </a:rPr>
              <a:t>Un’ora e mezza al giorno è il tempo che tutti gli astronauti dedicano a questa attività, che può </a:t>
            </a:r>
            <a:r>
              <a:rPr lang="it-IT" sz="2800" dirty="0" smtClean="0">
                <a:solidFill>
                  <a:schemeClr val="bg1"/>
                </a:solidFill>
              </a:rPr>
              <a:t>essere </a:t>
            </a:r>
            <a:r>
              <a:rPr lang="it-IT" sz="2800" dirty="0">
                <a:solidFill>
                  <a:schemeClr val="bg1"/>
                </a:solidFill>
              </a:rPr>
              <a:t>svolta in due differenti modi: “Usando la barra in metallo per gli </a:t>
            </a:r>
            <a:r>
              <a:rPr lang="it-IT" sz="2800" dirty="0" err="1" smtClean="0">
                <a:solidFill>
                  <a:schemeClr val="bg1"/>
                </a:solidFill>
              </a:rPr>
              <a:t>squat</a:t>
            </a:r>
            <a:r>
              <a:rPr lang="it-IT" sz="2800" dirty="0" smtClean="0">
                <a:solidFill>
                  <a:schemeClr val="bg1"/>
                </a:solidFill>
              </a:rPr>
              <a:t>, o un braccio meccanico da spingere in avanti e indietro.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81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ccia circolare in su 1">
            <a:hlinkClick r:id="rId3" action="ppaction://hlinksldjump"/>
          </p:cNvPr>
          <p:cNvSpPr/>
          <p:nvPr/>
        </p:nvSpPr>
        <p:spPr>
          <a:xfrm>
            <a:off x="7236296" y="6237312"/>
            <a:ext cx="1440160" cy="50405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There are stars in the sky and also </a:t>
            </a:r>
            <a:r>
              <a:rPr lang="en-US" dirty="0" smtClean="0">
                <a:solidFill>
                  <a:schemeClr val="bg1"/>
                </a:solidFill>
              </a:rPr>
              <a:t>on </a:t>
            </a:r>
            <a:r>
              <a:rPr lang="en-US" dirty="0">
                <a:solidFill>
                  <a:schemeClr val="bg1"/>
                </a:solidFill>
              </a:rPr>
              <a:t>the Earth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28596" y="1785926"/>
            <a:ext cx="5686436" cy="4525963"/>
          </a:xfrm>
          <a:solidFill>
            <a:schemeClr val="tx1">
              <a:alpha val="4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Hollywood </a:t>
            </a:r>
            <a:r>
              <a:rPr lang="it-IT" dirty="0" err="1" smtClean="0">
                <a:solidFill>
                  <a:schemeClr val="bg1"/>
                </a:solidFill>
              </a:rPr>
              <a:t>glitters</a:t>
            </a:r>
            <a:r>
              <a:rPr lang="it-IT" dirty="0" smtClean="0">
                <a:solidFill>
                  <a:schemeClr val="bg1"/>
                </a:solidFill>
              </a:rPr>
              <a:t> with </a:t>
            </a:r>
            <a:r>
              <a:rPr lang="it-IT" dirty="0" err="1" smtClean="0">
                <a:solidFill>
                  <a:schemeClr val="bg1"/>
                </a:solidFill>
              </a:rPr>
              <a:t>stars</a:t>
            </a:r>
            <a:r>
              <a:rPr lang="it-IT" dirty="0" smtClean="0">
                <a:solidFill>
                  <a:schemeClr val="bg1"/>
                </a:solidFill>
              </a:rPr>
              <a:t> from the cinema and from the neon </a:t>
            </a:r>
            <a:r>
              <a:rPr lang="it-IT" dirty="0" err="1" smtClean="0">
                <a:solidFill>
                  <a:schemeClr val="bg1"/>
                </a:solidFill>
              </a:rPr>
              <a:t>lights</a:t>
            </a:r>
            <a:r>
              <a:rPr lang="it-IT" dirty="0" smtClean="0">
                <a:solidFill>
                  <a:schemeClr val="bg1"/>
                </a:solidFill>
              </a:rPr>
              <a:t> of the </a:t>
            </a:r>
            <a:r>
              <a:rPr lang="it-IT" dirty="0" err="1" smtClean="0">
                <a:solidFill>
                  <a:schemeClr val="bg1"/>
                </a:solidFill>
              </a:rPr>
              <a:t>most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glamorous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smtClean="0">
                <a:solidFill>
                  <a:schemeClr val="bg1"/>
                </a:solidFill>
              </a:rPr>
              <a:t>road the Sunset</a:t>
            </a:r>
            <a:r>
              <a:rPr lang="it-IT" dirty="0" smtClean="0">
                <a:solidFill>
                  <a:schemeClr val="bg1"/>
                </a:solidFill>
              </a:rPr>
              <a:t> Strip.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The Hollywood </a:t>
            </a:r>
            <a:r>
              <a:rPr lang="it-IT" dirty="0" err="1" smtClean="0">
                <a:solidFill>
                  <a:schemeClr val="bg1"/>
                </a:solidFill>
              </a:rPr>
              <a:t>walk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fame:</a:t>
            </a:r>
          </a:p>
          <a:p>
            <a:pPr>
              <a:buNone/>
            </a:pPr>
            <a:r>
              <a:rPr lang="it-IT" dirty="0" smtClean="0">
                <a:solidFill>
                  <a:schemeClr val="bg1"/>
                </a:solidFill>
              </a:rPr>
              <a:t>    </a:t>
            </a:r>
            <a:r>
              <a:rPr lang="it-IT" dirty="0" err="1" smtClean="0">
                <a:solidFill>
                  <a:schemeClr val="bg1"/>
                </a:solidFill>
              </a:rPr>
              <a:t>it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was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created</a:t>
            </a:r>
            <a:r>
              <a:rPr lang="it-IT" dirty="0" smtClean="0">
                <a:solidFill>
                  <a:schemeClr val="bg1"/>
                </a:solidFill>
              </a:rPr>
              <a:t> in 1958 </a:t>
            </a:r>
            <a:r>
              <a:rPr lang="it-IT" dirty="0" err="1" smtClean="0">
                <a:solidFill>
                  <a:schemeClr val="bg1"/>
                </a:solidFill>
              </a:rPr>
              <a:t>as</a:t>
            </a:r>
            <a:r>
              <a:rPr lang="it-IT" dirty="0" smtClean="0">
                <a:solidFill>
                  <a:schemeClr val="bg1"/>
                </a:solidFill>
              </a:rPr>
              <a:t> a </a:t>
            </a:r>
            <a:r>
              <a:rPr lang="it-IT" dirty="0" err="1" smtClean="0">
                <a:solidFill>
                  <a:schemeClr val="bg1"/>
                </a:solidFill>
              </a:rPr>
              <a:t>tribuite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artist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working</a:t>
            </a:r>
            <a:r>
              <a:rPr lang="it-IT" dirty="0" smtClean="0">
                <a:solidFill>
                  <a:schemeClr val="bg1"/>
                </a:solidFill>
              </a:rPr>
              <a:t> in the entertainment </a:t>
            </a:r>
            <a:r>
              <a:rPr lang="it-IT" dirty="0" err="1" smtClean="0">
                <a:solidFill>
                  <a:schemeClr val="bg1"/>
                </a:solidFill>
              </a:rPr>
              <a:t>industry</a:t>
            </a:r>
            <a:r>
              <a:rPr lang="it-IT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it-IT" dirty="0" smtClean="0">
                <a:solidFill>
                  <a:schemeClr val="bg1"/>
                </a:solidFill>
              </a:rPr>
              <a:t>    </a:t>
            </a:r>
            <a:r>
              <a:rPr lang="it-IT" dirty="0" err="1" smtClean="0">
                <a:solidFill>
                  <a:schemeClr val="bg1"/>
                </a:solidFill>
              </a:rPr>
              <a:t>There</a:t>
            </a:r>
            <a:r>
              <a:rPr lang="it-IT" dirty="0" smtClean="0">
                <a:solidFill>
                  <a:schemeClr val="bg1"/>
                </a:solidFill>
              </a:rPr>
              <a:t> are </a:t>
            </a:r>
            <a:r>
              <a:rPr lang="it-IT" dirty="0" err="1" smtClean="0">
                <a:solidFill>
                  <a:schemeClr val="bg1"/>
                </a:solidFill>
              </a:rPr>
              <a:t>about</a:t>
            </a:r>
            <a:r>
              <a:rPr lang="it-IT" dirty="0" smtClean="0">
                <a:solidFill>
                  <a:schemeClr val="bg1"/>
                </a:solidFill>
              </a:rPr>
              <a:t> 2,000 </a:t>
            </a:r>
            <a:r>
              <a:rPr lang="it-IT" dirty="0" err="1" smtClean="0">
                <a:solidFill>
                  <a:schemeClr val="bg1"/>
                </a:solidFill>
              </a:rPr>
              <a:t>five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pointed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stars</a:t>
            </a:r>
            <a:r>
              <a:rPr lang="it-IT" dirty="0" smtClean="0">
                <a:solidFill>
                  <a:schemeClr val="bg1"/>
                </a:solidFill>
              </a:rPr>
              <a:t> set in the </a:t>
            </a:r>
            <a:r>
              <a:rPr lang="it-IT" dirty="0" err="1" smtClean="0">
                <a:solidFill>
                  <a:schemeClr val="bg1"/>
                </a:solidFill>
              </a:rPr>
              <a:t>pavement</a:t>
            </a:r>
            <a:r>
              <a:rPr lang="it-IT" dirty="0" smtClean="0">
                <a:solidFill>
                  <a:schemeClr val="bg1"/>
                </a:solidFill>
              </a:rPr>
              <a:t>. On </a:t>
            </a:r>
            <a:r>
              <a:rPr lang="it-IT" dirty="0" err="1" smtClean="0">
                <a:solidFill>
                  <a:schemeClr val="bg1"/>
                </a:solidFill>
              </a:rPr>
              <a:t>each</a:t>
            </a:r>
            <a:r>
              <a:rPr lang="it-IT" dirty="0" smtClean="0">
                <a:solidFill>
                  <a:schemeClr val="bg1"/>
                </a:solidFill>
              </a:rPr>
              <a:t> star </a:t>
            </a:r>
            <a:r>
              <a:rPr lang="it-IT" dirty="0" err="1" smtClean="0">
                <a:solidFill>
                  <a:schemeClr val="bg1"/>
                </a:solidFill>
              </a:rPr>
              <a:t>there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is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name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a </a:t>
            </a:r>
            <a:r>
              <a:rPr lang="it-IT" dirty="0" err="1" smtClean="0">
                <a:solidFill>
                  <a:schemeClr val="bg1"/>
                </a:solidFill>
              </a:rPr>
              <a:t>celebrity</a:t>
            </a:r>
            <a:r>
              <a:rPr lang="it-IT" dirty="0" smtClean="0">
                <a:solidFill>
                  <a:schemeClr val="bg1"/>
                </a:solidFill>
              </a:rPr>
              <a:t> or </a:t>
            </a:r>
            <a:r>
              <a:rPr lang="it-IT" dirty="0" err="1" smtClean="0">
                <a:solidFill>
                  <a:schemeClr val="bg1"/>
                </a:solidFill>
              </a:rPr>
              <a:t>famous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character</a:t>
            </a:r>
            <a:r>
              <a:rPr lang="it-IT" dirty="0" smtClean="0">
                <a:solidFill>
                  <a:schemeClr val="bg1"/>
                </a:solidFill>
              </a:rPr>
              <a:t> and </a:t>
            </a:r>
            <a:r>
              <a:rPr lang="it-IT" dirty="0" err="1" smtClean="0">
                <a:solidFill>
                  <a:schemeClr val="bg1"/>
                </a:solidFill>
              </a:rPr>
              <a:t>an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emblem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that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indicates</a:t>
            </a:r>
            <a:r>
              <a:rPr lang="it-IT" dirty="0" smtClean="0">
                <a:solidFill>
                  <a:schemeClr val="bg1"/>
                </a:solidFill>
              </a:rPr>
              <a:t> the entertainment </a:t>
            </a:r>
            <a:r>
              <a:rPr lang="it-IT" dirty="0" err="1" smtClean="0">
                <a:solidFill>
                  <a:schemeClr val="bg1"/>
                </a:solidFill>
              </a:rPr>
              <a:t>category</a:t>
            </a:r>
            <a:r>
              <a:rPr lang="it-IT" dirty="0" smtClean="0">
                <a:solidFill>
                  <a:schemeClr val="bg1"/>
                </a:solidFill>
              </a:rPr>
              <a:t>.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026" name="Picture 2" descr="E:\steven spielberg walk of fa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1099" y="2171252"/>
            <a:ext cx="2890372" cy="2276168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165" y="4221088"/>
            <a:ext cx="2901306" cy="215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000108"/>
            <a:ext cx="8229600" cy="5116279"/>
          </a:xfrm>
          <a:solidFill>
            <a:schemeClr val="bg1">
              <a:alpha val="40000"/>
            </a:schemeClr>
          </a:solidFill>
        </p:spPr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it-IT" sz="2800" dirty="0" smtClean="0">
                <a:latin typeface="Arial"/>
              </a:rPr>
              <a:t>A film camera for the </a:t>
            </a:r>
            <a:r>
              <a:rPr lang="it-IT" sz="2800" dirty="0" err="1" smtClean="0">
                <a:latin typeface="Arial"/>
              </a:rPr>
              <a:t>cinematographic</a:t>
            </a:r>
            <a:r>
              <a:rPr lang="it-IT" sz="2800" dirty="0" smtClean="0">
                <a:latin typeface="Arial"/>
              </a:rPr>
              <a:t> </a:t>
            </a:r>
            <a:r>
              <a:rPr lang="it-IT" sz="2800" dirty="0" err="1" smtClean="0">
                <a:latin typeface="Arial"/>
              </a:rPr>
              <a:t>conrtibution</a:t>
            </a:r>
            <a:endParaRPr lang="it-IT" sz="2800" dirty="0" smtClean="0">
              <a:latin typeface="Arial"/>
            </a:endParaRPr>
          </a:p>
          <a:p>
            <a:pPr>
              <a:buFont typeface="Arial"/>
              <a:buChar char="•"/>
            </a:pPr>
            <a:endParaRPr lang="it-IT" sz="2800" dirty="0" smtClean="0">
              <a:latin typeface="Arial"/>
            </a:endParaRPr>
          </a:p>
          <a:p>
            <a:pPr>
              <a:buFont typeface="Arial"/>
              <a:buChar char="•"/>
            </a:pPr>
            <a:r>
              <a:rPr lang="it-IT" sz="2800" dirty="0" smtClean="0">
                <a:latin typeface="Arial"/>
              </a:rPr>
              <a:t>A </a:t>
            </a:r>
            <a:r>
              <a:rPr lang="it-IT" sz="2800" dirty="0" err="1" smtClean="0">
                <a:latin typeface="Arial"/>
              </a:rPr>
              <a:t>television</a:t>
            </a:r>
            <a:r>
              <a:rPr lang="it-IT" sz="2800" dirty="0" smtClean="0">
                <a:latin typeface="Arial"/>
              </a:rPr>
              <a:t> for the </a:t>
            </a:r>
            <a:r>
              <a:rPr lang="it-IT" sz="2800" dirty="0" err="1" smtClean="0">
                <a:latin typeface="Arial"/>
              </a:rPr>
              <a:t>the</a:t>
            </a:r>
            <a:r>
              <a:rPr lang="it-IT" sz="2800" dirty="0" smtClean="0">
                <a:latin typeface="Arial"/>
              </a:rPr>
              <a:t> </a:t>
            </a:r>
            <a:r>
              <a:rPr lang="it-IT" sz="2800" dirty="0" err="1" smtClean="0">
                <a:latin typeface="Arial"/>
              </a:rPr>
              <a:t>television</a:t>
            </a:r>
            <a:r>
              <a:rPr lang="it-IT" sz="2800" dirty="0" smtClean="0">
                <a:latin typeface="Arial"/>
              </a:rPr>
              <a:t> </a:t>
            </a:r>
            <a:r>
              <a:rPr lang="it-IT" sz="2800" dirty="0" err="1" smtClean="0">
                <a:latin typeface="Arial"/>
              </a:rPr>
              <a:t>contribution</a:t>
            </a:r>
            <a:endParaRPr lang="it-IT" sz="2800" dirty="0" smtClean="0">
              <a:latin typeface="Arial"/>
            </a:endParaRPr>
          </a:p>
          <a:p>
            <a:pPr>
              <a:buFont typeface="Arial"/>
              <a:buChar char="•"/>
            </a:pPr>
            <a:endParaRPr lang="it-IT" sz="2800" dirty="0" smtClean="0">
              <a:latin typeface="Arial"/>
            </a:endParaRPr>
          </a:p>
          <a:p>
            <a:pPr>
              <a:buFont typeface="Arial"/>
              <a:buChar char="•"/>
            </a:pPr>
            <a:r>
              <a:rPr lang="it-IT" sz="2800" dirty="0" smtClean="0">
                <a:latin typeface="Arial"/>
              </a:rPr>
              <a:t>A </a:t>
            </a:r>
            <a:r>
              <a:rPr lang="it-IT" sz="2800" dirty="0" err="1" smtClean="0">
                <a:latin typeface="Arial"/>
              </a:rPr>
              <a:t>gramophone</a:t>
            </a:r>
            <a:r>
              <a:rPr lang="it-IT" sz="2800" dirty="0" smtClean="0">
                <a:latin typeface="Arial"/>
              </a:rPr>
              <a:t> for the record company</a:t>
            </a:r>
          </a:p>
          <a:p>
            <a:pPr>
              <a:buFont typeface="Arial"/>
              <a:buChar char="•"/>
            </a:pPr>
            <a:endParaRPr lang="it-IT" sz="2800" dirty="0" smtClean="0">
              <a:latin typeface="Arial"/>
            </a:endParaRPr>
          </a:p>
          <a:p>
            <a:pPr>
              <a:buFont typeface="Arial"/>
              <a:buChar char="•"/>
            </a:pPr>
            <a:r>
              <a:rPr lang="it-IT" sz="2800" dirty="0" smtClean="0">
                <a:latin typeface="Arial"/>
              </a:rPr>
              <a:t>A </a:t>
            </a:r>
            <a:r>
              <a:rPr lang="it-IT" sz="2800" dirty="0" err="1" smtClean="0">
                <a:latin typeface="Arial"/>
              </a:rPr>
              <a:t>microphone</a:t>
            </a:r>
            <a:r>
              <a:rPr lang="it-IT" sz="2800" dirty="0" smtClean="0">
                <a:latin typeface="Arial"/>
              </a:rPr>
              <a:t> for the radio </a:t>
            </a:r>
            <a:r>
              <a:rPr lang="it-IT" sz="2800" dirty="0" err="1" smtClean="0">
                <a:latin typeface="Arial"/>
              </a:rPr>
              <a:t>contibution</a:t>
            </a:r>
            <a:r>
              <a:rPr lang="it-IT" sz="2800" dirty="0" smtClean="0">
                <a:latin typeface="Arial"/>
              </a:rPr>
              <a:t> </a:t>
            </a:r>
          </a:p>
          <a:p>
            <a:pPr>
              <a:buFont typeface="Arial"/>
              <a:buChar char="•"/>
            </a:pPr>
            <a:endParaRPr lang="en-US" sz="2800" dirty="0" smtClean="0"/>
          </a:p>
          <a:p>
            <a:pPr>
              <a:buFont typeface="Arial"/>
              <a:buChar char="•"/>
            </a:pPr>
            <a:r>
              <a:rPr lang="en-US" sz="2800" dirty="0" smtClean="0"/>
              <a:t>Two masks </a:t>
            </a:r>
            <a:r>
              <a:rPr lang="en-US" sz="2800" dirty="0"/>
              <a:t>of tragedy and comedy, for the contribution to the theater</a:t>
            </a:r>
            <a:r>
              <a:rPr lang="en-US" sz="2800" dirty="0" smtClean="0"/>
              <a:t>.</a:t>
            </a:r>
            <a:endParaRPr lang="it-IT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" y="1124744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" y="2204864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" y="3140968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" y="4055481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" y="4987060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ccia circolare in su 4">
            <a:hlinkClick r:id="rId8" action="ppaction://hlinksldjump"/>
          </p:cNvPr>
          <p:cNvSpPr/>
          <p:nvPr/>
        </p:nvSpPr>
        <p:spPr>
          <a:xfrm>
            <a:off x="7308304" y="6259693"/>
            <a:ext cx="1224136" cy="36004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Lucio fontana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467544" y="1772816"/>
            <a:ext cx="8352928" cy="378565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Verdana"/>
              </a:rPr>
              <a:t> </a:t>
            </a:r>
            <a:r>
              <a:rPr lang="it-IT" sz="2400" dirty="0">
                <a:latin typeface="Verdana"/>
              </a:rPr>
              <a:t>Le opere pittoriche </a:t>
            </a:r>
            <a:r>
              <a:rPr lang="it-IT" sz="2400" dirty="0" smtClean="0">
                <a:latin typeface="Verdana"/>
              </a:rPr>
              <a:t>analizzate </a:t>
            </a:r>
            <a:r>
              <a:rPr lang="it-IT" sz="2400" dirty="0">
                <a:latin typeface="Verdana"/>
              </a:rPr>
              <a:t>appartenenti alla serie </a:t>
            </a:r>
            <a:r>
              <a:rPr lang="it-IT" sz="2400" i="1" dirty="0">
                <a:latin typeface="Verdana"/>
              </a:rPr>
              <a:t>La fine di Dio</a:t>
            </a:r>
            <a:r>
              <a:rPr lang="it-IT" sz="2400" dirty="0">
                <a:latin typeface="Verdana"/>
              </a:rPr>
              <a:t>, sono realizzate su telai ovali della stessa </a:t>
            </a:r>
            <a:r>
              <a:rPr lang="it-IT" sz="2400" dirty="0" smtClean="0">
                <a:latin typeface="Verdana"/>
              </a:rPr>
              <a:t>dimensione, si </a:t>
            </a:r>
            <a:r>
              <a:rPr lang="it-IT" sz="2400" dirty="0">
                <a:latin typeface="Verdana"/>
              </a:rPr>
              <a:t>distinguono per le costellazioni di </a:t>
            </a:r>
            <a:r>
              <a:rPr lang="it-IT" sz="2400" dirty="0" smtClean="0">
                <a:latin typeface="Verdana"/>
              </a:rPr>
              <a:t>buchi, </a:t>
            </a:r>
            <a:r>
              <a:rPr lang="it-IT" sz="2400" dirty="0">
                <a:latin typeface="Verdana"/>
              </a:rPr>
              <a:t>squarci </a:t>
            </a:r>
            <a:r>
              <a:rPr lang="it-IT" sz="2400" dirty="0" smtClean="0">
                <a:latin typeface="Verdana"/>
              </a:rPr>
              <a:t>o graffiti </a:t>
            </a:r>
            <a:r>
              <a:rPr lang="it-IT" sz="2400" dirty="0">
                <a:latin typeface="Verdana"/>
              </a:rPr>
              <a:t>che in alcuni casi interessano solo parte della </a:t>
            </a:r>
            <a:r>
              <a:rPr lang="it-IT" sz="2400" dirty="0" smtClean="0">
                <a:latin typeface="Verdana"/>
              </a:rPr>
              <a:t>tela, </a:t>
            </a:r>
            <a:r>
              <a:rPr lang="it-IT" sz="2400" dirty="0">
                <a:latin typeface="Verdana"/>
              </a:rPr>
              <a:t>in altri ne caratterizzano tutta la superficie ricoperta di colore a olio (a volte anche da lustrini). </a:t>
            </a:r>
            <a:r>
              <a:rPr lang="it-IT" sz="2400" dirty="0" smtClean="0">
                <a:latin typeface="Verdana"/>
              </a:rPr>
              <a:t>L’ artista </a:t>
            </a:r>
            <a:r>
              <a:rPr lang="it-IT" sz="2400" dirty="0">
                <a:latin typeface="Verdana"/>
              </a:rPr>
              <a:t>spiegava a Carlo </a:t>
            </a:r>
            <a:r>
              <a:rPr lang="it-IT" sz="2400" dirty="0" err="1">
                <a:latin typeface="Verdana"/>
              </a:rPr>
              <a:t>Cisventi</a:t>
            </a:r>
            <a:r>
              <a:rPr lang="it-IT" sz="2400" dirty="0">
                <a:latin typeface="Verdana"/>
              </a:rPr>
              <a:t>, in un'intervista del 1963: "Per me significano l'infinito, la cosa inconcepibile, la fine della figurazione, il principio del nulla".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15946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>
            <a:noAutofit/>
          </a:bodyPr>
          <a:lstStyle/>
          <a:p>
            <a:r>
              <a:rPr lang="it-IT" sz="7200" dirty="0" smtClean="0">
                <a:solidFill>
                  <a:schemeClr val="bg1"/>
                </a:solidFill>
              </a:rPr>
              <a:t>UNIVERSO</a:t>
            </a:r>
            <a:endParaRPr lang="it-IT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ccia circolare in su 3">
            <a:hlinkClick r:id="rId3" action="ppaction://hlinksldjump"/>
          </p:cNvPr>
          <p:cNvSpPr/>
          <p:nvPr/>
        </p:nvSpPr>
        <p:spPr>
          <a:xfrm>
            <a:off x="7164288" y="6019147"/>
            <a:ext cx="1512168" cy="4320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5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9150" y="260648"/>
            <a:ext cx="4860032" cy="1714202"/>
          </a:xfrm>
        </p:spPr>
        <p:txBody>
          <a:bodyPr>
            <a:normAutofit/>
          </a:bodyPr>
          <a:lstStyle/>
          <a:p>
            <a:r>
              <a:rPr lang="it-IT" dirty="0" smtClean="0"/>
              <a:t>Le fasi di un shuttle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179512" y="2060848"/>
            <a:ext cx="4608512" cy="4104456"/>
          </a:xfrm>
          <a:solidFill>
            <a:schemeClr val="bg1">
              <a:alpha val="51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/>
              <a:t>Lo shuttle è stato costruito con la stessa aereodinamica di un aereo, per questo le strutture si assomigliano e l’ atterraggio viene effettuato nella stessa maniera.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Per arrivare nello spazio ci sono diverse  fasi da affrontare </a:t>
            </a:r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" t="5007" r="-254" b="875"/>
          <a:stretch/>
        </p:blipFill>
        <p:spPr bwMode="auto">
          <a:xfrm>
            <a:off x="5087618" y="289344"/>
            <a:ext cx="3839385" cy="617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ccia circolare in su 1">
            <a:hlinkClick r:id="rId5" action="ppaction://hlinksldjump"/>
          </p:cNvPr>
          <p:cNvSpPr/>
          <p:nvPr/>
        </p:nvSpPr>
        <p:spPr>
          <a:xfrm>
            <a:off x="7270819" y="6230101"/>
            <a:ext cx="1656184" cy="5760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8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it-IT" dirty="0" smtClean="0"/>
              <a:t>Ebraismo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chemeClr val="bg1">
              <a:alpha val="35000"/>
            </a:schemeClr>
          </a:solidFill>
        </p:spPr>
        <p:txBody>
          <a:bodyPr>
            <a:normAutofit/>
          </a:bodyPr>
          <a:lstStyle/>
          <a:p>
            <a:r>
              <a:rPr lang="it-IT" dirty="0" smtClean="0"/>
              <a:t>Secondo la Torà è sconsigliato che un ebreo  parta nello spazio perché la maggior parte dei precetti della Torà sono legati al tempo, e nello spazio non si </a:t>
            </a:r>
            <a:r>
              <a:rPr lang="it-IT" dirty="0" err="1" smtClean="0"/>
              <a:t>sà</a:t>
            </a:r>
            <a:r>
              <a:rPr lang="it-IT" dirty="0" smtClean="0"/>
              <a:t> che ore siano. Quindi non si potrà fare </a:t>
            </a:r>
            <a:r>
              <a:rPr lang="it-IT" dirty="0" err="1"/>
              <a:t>S</a:t>
            </a:r>
            <a:r>
              <a:rPr lang="it-IT" dirty="0" err="1" smtClean="0"/>
              <a:t>hacharit</a:t>
            </a:r>
            <a:r>
              <a:rPr lang="it-IT" dirty="0" smtClean="0"/>
              <a:t> e mettere i </a:t>
            </a:r>
            <a:r>
              <a:rPr lang="it-IT" dirty="0" err="1"/>
              <a:t>T</a:t>
            </a:r>
            <a:r>
              <a:rPr lang="it-IT" dirty="0" err="1" smtClean="0"/>
              <a:t>effilin</a:t>
            </a:r>
            <a:r>
              <a:rPr lang="it-IT" dirty="0" smtClean="0"/>
              <a:t>, non si potrà fare </a:t>
            </a:r>
            <a:r>
              <a:rPr lang="it-IT" dirty="0" err="1" smtClean="0"/>
              <a:t>Minchà</a:t>
            </a:r>
            <a:r>
              <a:rPr lang="it-IT" dirty="0" smtClean="0"/>
              <a:t> e </a:t>
            </a:r>
            <a:r>
              <a:rPr lang="it-IT" dirty="0" err="1"/>
              <a:t>A</a:t>
            </a:r>
            <a:r>
              <a:rPr lang="it-IT" dirty="0" err="1" smtClean="0"/>
              <a:t>rvit</a:t>
            </a:r>
            <a:r>
              <a:rPr lang="it-IT" dirty="0"/>
              <a:t>.</a:t>
            </a:r>
            <a:r>
              <a:rPr lang="it-IT" dirty="0" smtClean="0"/>
              <a:t> Non potrà fare lo Shabbat </a:t>
            </a:r>
            <a:r>
              <a:rPr lang="it-IT" dirty="0" err="1" smtClean="0"/>
              <a:t>perchè</a:t>
            </a:r>
            <a:r>
              <a:rPr lang="it-IT" dirty="0" smtClean="0"/>
              <a:t> non saprà a che ora farlo entrare e anche farlo uscire. 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Freccia circolare in su 3">
            <a:hlinkClick r:id="rId4" action="ppaction://hlinksldjump"/>
          </p:cNvPr>
          <p:cNvSpPr/>
          <p:nvPr/>
        </p:nvSpPr>
        <p:spPr>
          <a:xfrm>
            <a:off x="7236296" y="6237312"/>
            <a:ext cx="1512168" cy="4320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6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67544" y="798240"/>
            <a:ext cx="8229600" cy="5589240"/>
          </a:xfrm>
        </p:spPr>
        <p:txBody>
          <a:bodyPr>
            <a:noAutofit/>
          </a:bodyPr>
          <a:lstStyle/>
          <a:p>
            <a:r>
              <a:rPr lang="it-IT" sz="12000" dirty="0" smtClean="0">
                <a:solidFill>
                  <a:srgbClr val="FFFF00"/>
                </a:solidFill>
              </a:rPr>
              <a:t>The end</a:t>
            </a:r>
            <a:br>
              <a:rPr lang="it-IT" sz="12000" dirty="0" smtClean="0">
                <a:solidFill>
                  <a:srgbClr val="FFFF00"/>
                </a:solidFill>
              </a:rPr>
            </a:br>
            <a:r>
              <a:rPr lang="it-IT" sz="12000" dirty="0" smtClean="0">
                <a:solidFill>
                  <a:srgbClr val="FFFF00"/>
                </a:solidFill>
              </a:rPr>
              <a:t/>
            </a:r>
            <a:br>
              <a:rPr lang="it-IT" sz="12000" dirty="0" smtClean="0">
                <a:solidFill>
                  <a:srgbClr val="FFFF00"/>
                </a:solidFill>
              </a:rPr>
            </a:br>
            <a:r>
              <a:rPr lang="it-IT" sz="6000" dirty="0" err="1" smtClean="0">
                <a:solidFill>
                  <a:srgbClr val="FFFF00"/>
                </a:solidFill>
              </a:rPr>
              <a:t>Direction</a:t>
            </a:r>
            <a:r>
              <a:rPr lang="it-IT" sz="6000" dirty="0" smtClean="0">
                <a:solidFill>
                  <a:srgbClr val="FFFF00"/>
                </a:solidFill>
              </a:rPr>
              <a:t> &amp; Production</a:t>
            </a:r>
            <a:br>
              <a:rPr lang="it-IT" sz="6000" dirty="0" smtClean="0">
                <a:solidFill>
                  <a:srgbClr val="FFFF00"/>
                </a:solidFill>
              </a:rPr>
            </a:br>
            <a:r>
              <a:rPr lang="it-IT" sz="6000" dirty="0" smtClean="0">
                <a:solidFill>
                  <a:srgbClr val="FFFF00"/>
                </a:solidFill>
              </a:rPr>
              <a:t/>
            </a:r>
            <a:br>
              <a:rPr lang="it-IT" sz="6000" dirty="0" smtClean="0">
                <a:solidFill>
                  <a:srgbClr val="FFFF00"/>
                </a:solidFill>
              </a:rPr>
            </a:br>
            <a:r>
              <a:rPr lang="it-IT" sz="6000" dirty="0" smtClean="0">
                <a:solidFill>
                  <a:srgbClr val="FFFF00"/>
                </a:solidFill>
              </a:rPr>
              <a:t/>
            </a:r>
            <a:br>
              <a:rPr lang="it-IT" sz="6000" dirty="0" smtClean="0">
                <a:solidFill>
                  <a:srgbClr val="FFFF00"/>
                </a:solidFill>
              </a:rPr>
            </a:br>
            <a:r>
              <a:rPr lang="it-IT" sz="6000" dirty="0" smtClean="0">
                <a:solidFill>
                  <a:srgbClr val="FFFF00"/>
                </a:solidFill>
              </a:rPr>
              <a:t/>
            </a:r>
            <a:br>
              <a:rPr lang="it-IT" sz="6000" dirty="0" smtClean="0">
                <a:solidFill>
                  <a:srgbClr val="FFFF00"/>
                </a:solidFill>
              </a:rPr>
            </a:br>
            <a:r>
              <a:rPr lang="it-IT" sz="6000" dirty="0" smtClean="0">
                <a:solidFill>
                  <a:srgbClr val="FFFF00"/>
                </a:solidFill>
              </a:rPr>
              <a:t>David </a:t>
            </a:r>
            <a:r>
              <a:rPr lang="it-IT" sz="6000" dirty="0" err="1" smtClean="0">
                <a:solidFill>
                  <a:srgbClr val="FFFF00"/>
                </a:solidFill>
              </a:rPr>
              <a:t>Djerbi</a:t>
            </a:r>
            <a:r>
              <a:rPr lang="it-IT" sz="6000" dirty="0" smtClean="0">
                <a:solidFill>
                  <a:srgbClr val="FFFF00"/>
                </a:solidFill>
              </a:rPr>
              <a:t/>
            </a:r>
            <a:br>
              <a:rPr lang="it-IT" sz="6000" dirty="0" smtClean="0">
                <a:solidFill>
                  <a:srgbClr val="FFFF00"/>
                </a:solidFill>
              </a:rPr>
            </a:br>
            <a:r>
              <a:rPr lang="it-IT" sz="6000" dirty="0">
                <a:solidFill>
                  <a:srgbClr val="FFFF00"/>
                </a:solidFill>
              </a:rPr>
              <a:t/>
            </a:r>
            <a:br>
              <a:rPr lang="it-IT" sz="6000" dirty="0">
                <a:solidFill>
                  <a:srgbClr val="FFFF00"/>
                </a:solidFill>
              </a:rPr>
            </a:br>
            <a:r>
              <a:rPr lang="it-IT" sz="6000" dirty="0" smtClean="0">
                <a:solidFill>
                  <a:srgbClr val="FFFF00"/>
                </a:solidFill>
              </a:rPr>
              <a:t/>
            </a:r>
            <a:br>
              <a:rPr lang="it-IT" sz="6000" dirty="0" smtClean="0">
                <a:solidFill>
                  <a:srgbClr val="FFFF00"/>
                </a:solidFill>
              </a:rPr>
            </a:br>
            <a:endParaRPr lang="it-IT" sz="6000" dirty="0">
              <a:solidFill>
                <a:srgbClr val="FFFF00"/>
              </a:solidFill>
            </a:endParaRPr>
          </a:p>
        </p:txBody>
      </p:sp>
      <p:pic>
        <p:nvPicPr>
          <p:cNvPr id="5" name="Colonna Sonora Star Wars- Sigla Iniziale + Marcia  Imperia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220.7392" end="508068.18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944" y="1886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61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7"/>
    </mc:Choice>
    <mc:Fallback xmlns="">
      <p:transition spd="slow" advTm="23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345" objId="5"/>
        <p14:stopEvt time="21237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>
            <a:hlinkClick r:id="rId4" action="ppaction://hlinksldjump"/>
          </p:cNvPr>
          <p:cNvSpPr/>
          <p:nvPr/>
        </p:nvSpPr>
        <p:spPr>
          <a:xfrm>
            <a:off x="0" y="642918"/>
            <a:ext cx="2286016" cy="13573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/>
              <a:t>c</a:t>
            </a:r>
            <a:endParaRPr lang="it-IT" sz="3600" dirty="0"/>
          </a:p>
        </p:txBody>
      </p:sp>
      <p:sp>
        <p:nvSpPr>
          <p:cNvPr id="9" name="Rettangolo 8">
            <a:hlinkClick r:id="rId5" action="ppaction://hlinksldjump"/>
          </p:cNvPr>
          <p:cNvSpPr/>
          <p:nvPr/>
        </p:nvSpPr>
        <p:spPr>
          <a:xfrm>
            <a:off x="428596" y="5013176"/>
            <a:ext cx="264320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hlinkClick r:id="rId5" action="ppaction://hlinksldjump"/>
              </a:rPr>
              <a:t>Ginnastica</a:t>
            </a:r>
            <a:endParaRPr lang="it-IT" sz="3600" dirty="0"/>
          </a:p>
        </p:txBody>
      </p:sp>
      <p:sp>
        <p:nvSpPr>
          <p:cNvPr id="15" name="Rettangolo 14">
            <a:hlinkClick r:id="rId4" action="ppaction://hlinksldjump"/>
          </p:cNvPr>
          <p:cNvSpPr/>
          <p:nvPr/>
        </p:nvSpPr>
        <p:spPr>
          <a:xfrm>
            <a:off x="435222" y="355205"/>
            <a:ext cx="2643206" cy="135732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hlinkClick r:id="rId4" action="ppaction://hlinksldjump"/>
              </a:rPr>
              <a:t>Scienze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17" name="Rettangolo 16">
            <a:hlinkClick r:id="rId6" action="ppaction://hlinksldjump"/>
          </p:cNvPr>
          <p:cNvSpPr/>
          <p:nvPr/>
        </p:nvSpPr>
        <p:spPr>
          <a:xfrm>
            <a:off x="428596" y="3453206"/>
            <a:ext cx="264320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hlinkClick r:id="rId6" action="ppaction://hlinksldjump"/>
              </a:rPr>
              <a:t>Storia</a:t>
            </a:r>
            <a:endParaRPr lang="it-IT" sz="3600" dirty="0"/>
          </a:p>
        </p:txBody>
      </p:sp>
      <p:sp>
        <p:nvSpPr>
          <p:cNvPr id="18" name="Rettangolo 17">
            <a:hlinkClick r:id="rId7" action="ppaction://hlinksldjump"/>
          </p:cNvPr>
          <p:cNvSpPr/>
          <p:nvPr/>
        </p:nvSpPr>
        <p:spPr>
          <a:xfrm>
            <a:off x="5715008" y="309079"/>
            <a:ext cx="2643206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hlinkClick r:id="rId7" action="ppaction://hlinksldjump"/>
              </a:rPr>
              <a:t>Inglese</a:t>
            </a:r>
            <a:r>
              <a:rPr lang="it-IT" sz="3600" dirty="0" smtClean="0"/>
              <a:t>     </a:t>
            </a:r>
            <a:endParaRPr lang="it-IT" sz="3600" dirty="0"/>
          </a:p>
        </p:txBody>
      </p:sp>
      <p:sp>
        <p:nvSpPr>
          <p:cNvPr id="19" name="Rettangolo 18">
            <a:hlinkClick r:id="rId8" action="ppaction://hlinksldjump"/>
          </p:cNvPr>
          <p:cNvSpPr/>
          <p:nvPr/>
        </p:nvSpPr>
        <p:spPr>
          <a:xfrm>
            <a:off x="428596" y="1896032"/>
            <a:ext cx="264320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chemeClr val="accent1"/>
                </a:solidFill>
                <a:hlinkClick r:id="rId8" action="ppaction://hlinksldjump"/>
              </a:rPr>
              <a:t>Musica</a:t>
            </a:r>
            <a:endParaRPr lang="it-IT" sz="3600" dirty="0">
              <a:solidFill>
                <a:schemeClr val="accent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715008" y="1893598"/>
            <a:ext cx="264320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hlinkClick r:id="rId9" action="ppaction://hlinksldjump"/>
              </a:rPr>
              <a:t>T</a:t>
            </a:r>
            <a:r>
              <a:rPr lang="it-IT" sz="3600" dirty="0" smtClean="0">
                <a:hlinkClick r:id="rId9" action="ppaction://hlinksldjump"/>
              </a:rPr>
              <a:t>ecnologia</a:t>
            </a:r>
            <a:endParaRPr lang="it-IT" sz="3600" dirty="0"/>
          </a:p>
        </p:txBody>
      </p:sp>
      <p:sp>
        <p:nvSpPr>
          <p:cNvPr id="4" name="Rettangolo 3">
            <a:hlinkClick r:id="rId10" action="ppaction://hlinksldjump"/>
          </p:cNvPr>
          <p:cNvSpPr/>
          <p:nvPr/>
        </p:nvSpPr>
        <p:spPr>
          <a:xfrm>
            <a:off x="5715008" y="4995394"/>
            <a:ext cx="264320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hlinkClick r:id="rId10" action="ppaction://hlinksldjump"/>
              </a:rPr>
              <a:t>Ebraico</a:t>
            </a:r>
            <a:endParaRPr lang="it-IT" sz="3200" dirty="0"/>
          </a:p>
        </p:txBody>
      </p:sp>
      <p:sp>
        <p:nvSpPr>
          <p:cNvPr id="5" name="Rettangolo 4"/>
          <p:cNvSpPr/>
          <p:nvPr/>
        </p:nvSpPr>
        <p:spPr>
          <a:xfrm>
            <a:off x="5729387" y="3453206"/>
            <a:ext cx="2643206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hlinkClick r:id="rId11" action="ppaction://hlinksldjump"/>
              </a:rPr>
              <a:t>Storia dell’ arte</a:t>
            </a:r>
            <a:endParaRPr lang="it-I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L’ origine del sistema solare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0" y="1214422"/>
            <a:ext cx="4286280" cy="900105"/>
          </a:xfrm>
        </p:spPr>
        <p:txBody>
          <a:bodyPr>
            <a:normAutofit fontScale="85000" lnSpcReduction="1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L’ ipotesi della nebulosa: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Segnaposto contenuto 11"/>
          <p:cNvSpPr>
            <a:spLocks noGrp="1"/>
          </p:cNvSpPr>
          <p:nvPr>
            <p:ph sz="half" idx="2"/>
          </p:nvPr>
        </p:nvSpPr>
        <p:spPr>
          <a:xfrm>
            <a:off x="285720" y="1785926"/>
            <a:ext cx="3714744" cy="364333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it-IT" dirty="0" smtClean="0">
                <a:solidFill>
                  <a:schemeClr val="bg1"/>
                </a:solidFill>
              </a:rPr>
              <a:t>Circa 4 miliardi di anni fa una nebulosa per effetto della rotazione su se stessa, avrebbe assunto una forma di</a:t>
            </a:r>
            <a:r>
              <a:rPr lang="it-IT" dirty="0" smtClean="0"/>
              <a:t> </a:t>
            </a:r>
            <a:r>
              <a:rPr lang="it-IT" dirty="0" smtClean="0">
                <a:solidFill>
                  <a:schemeClr val="bg1"/>
                </a:solidFill>
              </a:rPr>
              <a:t>un disco appiattito e la materia </a:t>
            </a:r>
          </a:p>
          <a:p>
            <a:pPr>
              <a:buNone/>
            </a:pPr>
            <a:r>
              <a:rPr lang="it-IT" dirty="0" smtClean="0">
                <a:solidFill>
                  <a:schemeClr val="bg1"/>
                </a:solidFill>
              </a:rPr>
              <a:t>     si sarebbe aggregata</a:t>
            </a:r>
          </a:p>
          <a:p>
            <a:pPr>
              <a:buNone/>
            </a:pPr>
            <a:r>
              <a:rPr lang="it-IT" dirty="0" smtClean="0">
                <a:solidFill>
                  <a:schemeClr val="bg1"/>
                </a:solidFill>
              </a:rPr>
              <a:t>     nella parte centrale.</a:t>
            </a:r>
          </a:p>
          <a:p>
            <a:pPr>
              <a:buNone/>
            </a:pPr>
            <a:r>
              <a:rPr lang="it-IT" dirty="0" smtClean="0">
                <a:solidFill>
                  <a:schemeClr val="bg1"/>
                </a:solidFill>
              </a:rPr>
              <a:t>     E i pianeti si sarebbero creati in conseguenza.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20888"/>
            <a:ext cx="7679412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Il sistema solare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 smtClean="0">
                <a:solidFill>
                  <a:schemeClr val="bg1"/>
                </a:solidFill>
              </a:rPr>
              <a:t>Il sistema solare è un insieme di corpi celesti formato da: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Una stella: il sole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Otto pianeti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Pianeti nani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Molte decine di satelliti e milioni di corpi celesti irregolari: asteroidi, </a:t>
            </a:r>
            <a:r>
              <a:rPr lang="it-IT" dirty="0" smtClean="0">
                <a:solidFill>
                  <a:schemeClr val="bg1"/>
                </a:solidFill>
              </a:rPr>
              <a:t>comete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e </a:t>
            </a:r>
            <a:r>
              <a:rPr lang="it-IT" dirty="0" smtClean="0">
                <a:solidFill>
                  <a:schemeClr val="bg1"/>
                </a:solidFill>
              </a:rPr>
              <a:t>meteoriti</a:t>
            </a:r>
            <a:r>
              <a:rPr lang="it-IT" dirty="0" smtClean="0"/>
              <a:t>.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9"/>
          <a:stretch/>
        </p:blipFill>
        <p:spPr bwMode="auto">
          <a:xfrm>
            <a:off x="323528" y="1370690"/>
            <a:ext cx="8496944" cy="440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29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Il sole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28566" y="1405365"/>
            <a:ext cx="4857784" cy="5286412"/>
          </a:xfrm>
        </p:spPr>
        <p:txBody>
          <a:bodyPr>
            <a:normAutofit fontScale="92500" lnSpcReduction="20000"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Il sole emette grandi quantità di energia producendo luce e calore creando fusioni nucleari. Il sole è composto da: fotosfera, granulazioni, macchie solari, nucleo, cromosfera e corona solare. Nel sole ci sono varie zone, la convettiva e la radiativa.</a:t>
            </a: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chemeClr val="bg1"/>
                </a:solidFill>
              </a:rPr>
              <a:t>La zona radiativa: l’ energia prodotta dal nucleo si  trasmette  per radiazioni.</a:t>
            </a: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chemeClr val="bg1"/>
                </a:solidFill>
              </a:rPr>
              <a:t>La zona convettiva: in cui il trasferimento avviene tramite la convezione cioè per spostamento di materia.</a:t>
            </a:r>
          </a:p>
          <a:p>
            <a:pPr marL="0" indent="0">
              <a:buNone/>
            </a:pPr>
            <a:r>
              <a:rPr lang="it-IT" sz="2400" dirty="0" smtClean="0">
                <a:solidFill>
                  <a:schemeClr val="bg1"/>
                </a:solidFill>
              </a:rPr>
              <a:t> </a:t>
            </a:r>
          </a:p>
          <a:p>
            <a:endParaRPr lang="it-IT" sz="2400" dirty="0" smtClean="0">
              <a:solidFill>
                <a:schemeClr val="bg1"/>
              </a:solidFill>
            </a:endParaRPr>
          </a:p>
        </p:txBody>
      </p:sp>
      <p:cxnSp>
        <p:nvCxnSpPr>
          <p:cNvPr id="8" name="Connettore 2 7"/>
          <p:cNvCxnSpPr/>
          <p:nvPr/>
        </p:nvCxnSpPr>
        <p:spPr>
          <a:xfrm rot="5400000">
            <a:off x="7143768" y="1500174"/>
            <a:ext cx="857256" cy="8572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rot="16200000" flipV="1">
            <a:off x="6765161" y="5093491"/>
            <a:ext cx="1714512" cy="5286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ttangolo 18"/>
          <p:cNvSpPr/>
          <p:nvPr/>
        </p:nvSpPr>
        <p:spPr>
          <a:xfrm>
            <a:off x="7000893" y="764704"/>
            <a:ext cx="2000264" cy="762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/>
          </a:p>
          <a:p>
            <a:pPr algn="ctr"/>
            <a:r>
              <a:rPr lang="it-IT" dirty="0" smtClean="0"/>
              <a:t>Fotosfera</a:t>
            </a:r>
          </a:p>
          <a:p>
            <a:pPr algn="ctr"/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3995936" y="4232436"/>
            <a:ext cx="1357322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macchie</a:t>
            </a:r>
            <a:endParaRPr lang="it-IT" dirty="0"/>
          </a:p>
        </p:txBody>
      </p:sp>
      <p:sp>
        <p:nvSpPr>
          <p:cNvPr id="21" name="Rettangolo 20"/>
          <p:cNvSpPr/>
          <p:nvPr/>
        </p:nvSpPr>
        <p:spPr>
          <a:xfrm>
            <a:off x="6786578" y="5643578"/>
            <a:ext cx="1785950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granulazioni</a:t>
            </a:r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55" y="1928802"/>
            <a:ext cx="4060825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Connettore 2 2"/>
          <p:cNvCxnSpPr/>
          <p:nvPr/>
        </p:nvCxnSpPr>
        <p:spPr>
          <a:xfrm>
            <a:off x="8676456" y="5517232"/>
            <a:ext cx="0" cy="0"/>
          </a:xfrm>
          <a:prstGeom prst="straightConnector1">
            <a:avLst/>
          </a:prstGeom>
          <a:ln cmpd="sng">
            <a:solidFill>
              <a:schemeClr val="tx1"/>
            </a:solidFill>
            <a:headEnd type="none" w="lg" len="lg"/>
            <a:tailEnd type="arrow" w="lg" len="lg"/>
          </a:ln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353258" y="3421520"/>
            <a:ext cx="1306974" cy="129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1045" y="4365104"/>
            <a:ext cx="1290978" cy="127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</a:t>
            </a:r>
            <a:r>
              <a:rPr lang="it-IT" dirty="0" smtClean="0">
                <a:solidFill>
                  <a:schemeClr val="bg1"/>
                </a:solidFill>
              </a:rPr>
              <a:t>a nostra galassia 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it-IT" sz="2800" dirty="0" smtClean="0">
              <a:solidFill>
                <a:schemeClr val="bg1"/>
              </a:solidFill>
            </a:endParaRPr>
          </a:p>
          <a:p>
            <a:pPr algn="just"/>
            <a:r>
              <a:rPr lang="it-IT" sz="2800" dirty="0" smtClean="0">
                <a:solidFill>
                  <a:schemeClr val="bg1"/>
                </a:solidFill>
              </a:rPr>
              <a:t>Le galassie sono ammassi di stelle, pianeti, e altri corpi celesti.</a:t>
            </a:r>
            <a:endParaRPr lang="it-IT" sz="28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smtClean="0">
                <a:solidFill>
                  <a:schemeClr val="bg1"/>
                </a:solidFill>
              </a:rPr>
              <a:t>   </a:t>
            </a:r>
          </a:p>
          <a:p>
            <a:pPr algn="just"/>
            <a:r>
              <a:rPr lang="it-IT" sz="2800" dirty="0" smtClean="0">
                <a:solidFill>
                  <a:schemeClr val="bg1"/>
                </a:solidFill>
              </a:rPr>
              <a:t> La via Lattea è la nostra galassia, dentro la galassia                               c’è il sistema solare, dentro il sistema solare ci siamo noi, siamo un granello di sabbia in confronto all’ universo.</a:t>
            </a:r>
          </a:p>
          <a:p>
            <a:r>
              <a:rPr lang="it-IT" sz="2800" dirty="0" smtClean="0">
                <a:solidFill>
                  <a:schemeClr val="bg1"/>
                </a:solidFill>
              </a:rPr>
              <a:t>. 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ccia circolare in su 2">
            <a:hlinkClick r:id="rId2" action="ppaction://hlinksldjump"/>
          </p:cNvPr>
          <p:cNvSpPr/>
          <p:nvPr/>
        </p:nvSpPr>
        <p:spPr>
          <a:xfrm>
            <a:off x="7286644" y="6215082"/>
            <a:ext cx="1285884" cy="50004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341" y="514733"/>
            <a:ext cx="3596318" cy="240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5916368" y="2443522"/>
            <a:ext cx="2376264" cy="510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Galassia ellittica</a:t>
            </a:r>
            <a:endParaRPr lang="it-IT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341" y="3258028"/>
            <a:ext cx="3596318" cy="244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5995954" y="5192927"/>
            <a:ext cx="2376264" cy="510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Galassia lenticolare</a:t>
            </a:r>
            <a:endParaRPr lang="it-IT" dirty="0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9"/>
          <a:stretch/>
        </p:blipFill>
        <p:spPr bwMode="auto">
          <a:xfrm>
            <a:off x="212056" y="477500"/>
            <a:ext cx="3596318" cy="244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822083" y="2412399"/>
            <a:ext cx="2376264" cy="510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Galassia a spirale barrata</a:t>
            </a:r>
            <a:endParaRPr lang="it-IT" dirty="0"/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6" y="3314328"/>
            <a:ext cx="3584908" cy="238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822083" y="5214720"/>
            <a:ext cx="2393167" cy="516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Galassia a spirale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7407</TotalTime>
  <Words>976</Words>
  <Application>Microsoft Office PowerPoint</Application>
  <PresentationFormat>Presentazione su schermo (4:3)</PresentationFormat>
  <Paragraphs>88</Paragraphs>
  <Slides>23</Slides>
  <Notes>4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Tema di Office</vt:lpstr>
      <vt:lpstr>Ho scelto questo argomento perché mi ha affascinato studiare il concetto dell’ignoto che posso vedere ma non posso toccare, ma solo immaginare…   </vt:lpstr>
      <vt:lpstr>UNIVERSO</vt:lpstr>
      <vt:lpstr>Presentazione standard di PowerPoint</vt:lpstr>
      <vt:lpstr>L’ origine del sistema solare</vt:lpstr>
      <vt:lpstr>Il sistema solare </vt:lpstr>
      <vt:lpstr>Presentazione standard di PowerPoint</vt:lpstr>
      <vt:lpstr>Il sole</vt:lpstr>
      <vt:lpstr>La nostra galassia  </vt:lpstr>
      <vt:lpstr>Presentazione standard di PowerPoint</vt:lpstr>
      <vt:lpstr>STAR WARS</vt:lpstr>
      <vt:lpstr>La guerra fredda</vt:lpstr>
      <vt:lpstr>Presentazione standard di PowerPoint</vt:lpstr>
      <vt:lpstr>Presentazione standard di PowerPoint</vt:lpstr>
      <vt:lpstr>ginnasticaa</vt:lpstr>
      <vt:lpstr>Presentazione standard di PowerPoint</vt:lpstr>
      <vt:lpstr>Presentazione standard di PowerPoint</vt:lpstr>
      <vt:lpstr>There are stars in the sky and also on the Earth </vt:lpstr>
      <vt:lpstr>Presentazione standard di PowerPoint</vt:lpstr>
      <vt:lpstr>Lucio fontana</vt:lpstr>
      <vt:lpstr>Presentazione standard di PowerPoint</vt:lpstr>
      <vt:lpstr>Le fasi di un shuttle</vt:lpstr>
      <vt:lpstr>Ebraismo</vt:lpstr>
      <vt:lpstr>The end  Direction &amp; Production    David Djerbi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UNIVERSO</dc:title>
  <dc:creator>utente</dc:creator>
  <cp:lastModifiedBy>HP</cp:lastModifiedBy>
  <cp:revision>121</cp:revision>
  <dcterms:created xsi:type="dcterms:W3CDTF">2018-05-08T09:48:26Z</dcterms:created>
  <dcterms:modified xsi:type="dcterms:W3CDTF">2018-06-19T07:36:07Z</dcterms:modified>
</cp:coreProperties>
</file>